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1.jpg" ContentType="image/jpeg"/>
  <Override PartName="/ppt/notesSlides/notesSlide9.xml" ContentType="application/vnd.openxmlformats-officedocument.presentationml.notesSlide+xml"/>
  <Override PartName="/ppt/media/image13.jpg" ContentType="image/jpeg"/>
  <Override PartName="/ppt/notesSlides/notesSlide10.xml" ContentType="application/vnd.openxmlformats-officedocument.presentationml.notesSlide+xml"/>
  <Override PartName="/ppt/media/image14.jpg" ContentType="image/jpeg"/>
  <Override PartName="/ppt/notesSlides/notesSlide11.xml" ContentType="application/vnd.openxmlformats-officedocument.presentationml.notesSlide+xml"/>
  <Override PartName="/ppt/media/image15.jp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17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38.jp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43.jpg" ContentType="image/jpeg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media/image58.jpg" ContentType="image/jpeg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media/image66.jpg" ContentType="image/jpeg"/>
  <Override PartName="/ppt/media/image67.jpg" ContentType="image/jpeg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71"/>
  </p:notesMasterIdLst>
  <p:handoutMasterIdLst>
    <p:handoutMasterId r:id="rId72"/>
  </p:handoutMasterIdLst>
  <p:sldIdLst>
    <p:sldId id="273" r:id="rId2"/>
    <p:sldId id="276" r:id="rId3"/>
    <p:sldId id="275" r:id="rId4"/>
    <p:sldId id="313" r:id="rId5"/>
    <p:sldId id="278" r:id="rId6"/>
    <p:sldId id="291" r:id="rId7"/>
    <p:sldId id="340" r:id="rId8"/>
    <p:sldId id="292" r:id="rId9"/>
    <p:sldId id="293" r:id="rId10"/>
    <p:sldId id="341" r:id="rId11"/>
    <p:sldId id="296" r:id="rId12"/>
    <p:sldId id="338" r:id="rId13"/>
    <p:sldId id="297" r:id="rId14"/>
    <p:sldId id="294" r:id="rId15"/>
    <p:sldId id="339" r:id="rId16"/>
    <p:sldId id="277" r:id="rId17"/>
    <p:sldId id="279" r:id="rId18"/>
    <p:sldId id="282" r:id="rId19"/>
    <p:sldId id="280" r:id="rId20"/>
    <p:sldId id="281" r:id="rId21"/>
    <p:sldId id="274" r:id="rId22"/>
    <p:sldId id="295" r:id="rId23"/>
    <p:sldId id="283" r:id="rId24"/>
    <p:sldId id="306" r:id="rId25"/>
    <p:sldId id="307" r:id="rId26"/>
    <p:sldId id="308" r:id="rId27"/>
    <p:sldId id="298" r:id="rId28"/>
    <p:sldId id="302" r:id="rId29"/>
    <p:sldId id="301" r:id="rId30"/>
    <p:sldId id="300" r:id="rId31"/>
    <p:sldId id="299" r:id="rId32"/>
    <p:sldId id="305" r:id="rId33"/>
    <p:sldId id="303" r:id="rId34"/>
    <p:sldId id="284" r:id="rId35"/>
    <p:sldId id="309" r:id="rId36"/>
    <p:sldId id="315" r:id="rId37"/>
    <p:sldId id="316" r:id="rId38"/>
    <p:sldId id="285" r:id="rId39"/>
    <p:sldId id="314" r:id="rId40"/>
    <p:sldId id="331" r:id="rId41"/>
    <p:sldId id="328" r:id="rId42"/>
    <p:sldId id="329" r:id="rId43"/>
    <p:sldId id="330" r:id="rId44"/>
    <p:sldId id="327" r:id="rId45"/>
    <p:sldId id="332" r:id="rId46"/>
    <p:sldId id="342" r:id="rId47"/>
    <p:sldId id="317" r:id="rId48"/>
    <p:sldId id="318" r:id="rId49"/>
    <p:sldId id="319" r:id="rId50"/>
    <p:sldId id="320" r:id="rId51"/>
    <p:sldId id="345" r:id="rId52"/>
    <p:sldId id="346" r:id="rId53"/>
    <p:sldId id="335" r:id="rId54"/>
    <p:sldId id="336" r:id="rId55"/>
    <p:sldId id="333" r:id="rId56"/>
    <p:sldId id="337" r:id="rId57"/>
    <p:sldId id="321" r:id="rId58"/>
    <p:sldId id="323" r:id="rId59"/>
    <p:sldId id="322" r:id="rId60"/>
    <p:sldId id="344" r:id="rId61"/>
    <p:sldId id="286" r:id="rId62"/>
    <p:sldId id="324" r:id="rId63"/>
    <p:sldId id="325" r:id="rId64"/>
    <p:sldId id="326" r:id="rId65"/>
    <p:sldId id="288" r:id="rId66"/>
    <p:sldId id="343" r:id="rId67"/>
    <p:sldId id="311" r:id="rId68"/>
    <p:sldId id="310" r:id="rId69"/>
    <p:sldId id="312" r:id="rId70"/>
  </p:sldIdLst>
  <p:sldSz cx="9906000" cy="6858000" type="A4"/>
  <p:notesSz cx="6791325" cy="99218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orient="horz" pos="4080">
          <p15:clr>
            <a:srgbClr val="A4A3A4"/>
          </p15:clr>
        </p15:guide>
        <p15:guide id="3" pos="168">
          <p15:clr>
            <a:srgbClr val="A4A3A4"/>
          </p15:clr>
        </p15:guide>
        <p15:guide id="4" pos="3120">
          <p15:clr>
            <a:srgbClr val="A4A3A4"/>
          </p15:clr>
        </p15:guide>
        <p15:guide id="5" pos="60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9F9F9"/>
    <a:srgbClr val="918BFF"/>
    <a:srgbClr val="0000CC"/>
    <a:srgbClr val="7499CA"/>
    <a:srgbClr val="85A6D0"/>
    <a:srgbClr val="B7CAE3"/>
    <a:srgbClr val="AAC0DE"/>
    <a:srgbClr val="B3AFFF"/>
    <a:srgbClr val="CCCAFF"/>
    <a:srgbClr val="FD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4989" autoAdjust="0"/>
  </p:normalViewPr>
  <p:slideViewPr>
    <p:cSldViewPr>
      <p:cViewPr varScale="1">
        <p:scale>
          <a:sx n="115" d="100"/>
          <a:sy n="115" d="100"/>
        </p:scale>
        <p:origin x="1386" y="36"/>
      </p:cViewPr>
      <p:guideLst>
        <p:guide orient="horz" pos="360"/>
        <p:guide orient="horz" pos="4080"/>
        <p:guide pos="168"/>
        <p:guide pos="3120"/>
        <p:guide pos="60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3564" y="-114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AF40293-4F3F-49F0-A47C-056233463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210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3288"/>
            <a:ext cx="49815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6E3AB60-A5EE-4386-8862-F0E839E87E1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953B3BB-A3DD-48DF-AB47-55A1953E79DA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0</a:t>
            </a:fld>
            <a:endParaRPr lang="en-US" altLang="ko-KR" smtClean="0">
              <a:cs typeface="Arial" panose="020B0604020202020204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4063"/>
            <a:ext cx="5346700" cy="3703637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4713288"/>
            <a:ext cx="4983162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491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642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074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720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623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561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766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059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480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654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00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204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435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84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946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344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798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5757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0736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7795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312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837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375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8055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773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352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6556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301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2654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826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635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98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834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526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165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952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6348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59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95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205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588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4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368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23730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내용_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구축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648795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080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구축</a:t>
            </a:r>
            <a:endParaRPr lang="en-US" altLang="ko-KR" sz="200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720803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65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Holder 2"/>
          <p:cNvSpPr>
            <a:spLocks noGrp="1"/>
          </p:cNvSpPr>
          <p:nvPr>
            <p:ph type="title"/>
          </p:nvPr>
        </p:nvSpPr>
        <p:spPr>
          <a:xfrm>
            <a:off x="723391" y="1258488"/>
            <a:ext cx="8548902" cy="205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10" name="Holder 3"/>
          <p:cNvSpPr>
            <a:spLocks noGrp="1"/>
          </p:cNvSpPr>
          <p:nvPr>
            <p:ph type="body" idx="1"/>
          </p:nvPr>
        </p:nvSpPr>
        <p:spPr>
          <a:xfrm>
            <a:off x="482598" y="116632"/>
            <a:ext cx="8915748" cy="4526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11" name="Holder 4"/>
          <p:cNvSpPr>
            <a:spLocks noGrp="1"/>
          </p:cNvSpPr>
          <p:nvPr>
            <p:ph type="ftr" sz="quarter" idx="3"/>
          </p:nvPr>
        </p:nvSpPr>
        <p:spPr>
          <a:xfrm>
            <a:off x="3080792" y="6381328"/>
            <a:ext cx="3170044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2" name="Holder 5"/>
          <p:cNvSpPr>
            <a:spLocks noGrp="1"/>
          </p:cNvSpPr>
          <p:nvPr>
            <p:ph type="dt" sz="half" idx="2"/>
          </p:nvPr>
        </p:nvSpPr>
        <p:spPr>
          <a:xfrm>
            <a:off x="101488" y="6381328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12/19/2018</a:t>
            </a:fld>
            <a:endParaRPr lang="en-US"/>
          </a:p>
        </p:txBody>
      </p:sp>
      <p:sp>
        <p:nvSpPr>
          <p:cNvPr id="13" name="Holder 6"/>
          <p:cNvSpPr>
            <a:spLocks noGrp="1"/>
          </p:cNvSpPr>
          <p:nvPr>
            <p:ph type="sldNum" sz="quarter" idx="4"/>
          </p:nvPr>
        </p:nvSpPr>
        <p:spPr>
          <a:xfrm>
            <a:off x="7119877" y="6354896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2pPr>
      <a:lvl3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3pPr>
      <a:lvl4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4pPr>
      <a:lvl5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5pPr>
      <a:lvl6pPr marL="4572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6pPr>
      <a:lvl7pPr marL="9144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7pPr>
      <a:lvl8pPr marL="13716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8pPr>
      <a:lvl9pPr marL="18288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9pPr>
    </p:titleStyle>
    <p:bodyStyle>
      <a:lvl1pPr marL="342900" indent="-342900" algn="l" defTabSz="939800" rtl="0" eaLnBrk="0" fontAlgn="base" hangingPunct="0">
        <a:spcBef>
          <a:spcPct val="6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•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619125" indent="-263525" algn="l" defTabSz="9398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054100" indent="-255588" algn="l" defTabSz="939800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492250" indent="-258763" algn="l" defTabSz="939800" rtl="0" eaLnBrk="0" fontAlgn="base" hangingPunct="0">
        <a:spcBef>
          <a:spcPct val="20000"/>
        </a:spcBef>
        <a:spcAft>
          <a:spcPct val="0"/>
        </a:spcAft>
        <a:buSzPct val="8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9764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5pPr>
      <a:lvl6pPr marL="24336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6pPr>
      <a:lvl7pPr marL="28908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7pPr>
      <a:lvl8pPr marL="33480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8pPr>
      <a:lvl9pPr marL="38052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2.pn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gif"/><Relationship Id="rId4" Type="http://schemas.openxmlformats.org/officeDocument/2006/relationships/image" Target="../media/image67.jp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34393" y="49770"/>
            <a:ext cx="81137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기술 발표회</a:t>
            </a:r>
          </a:p>
        </p:txBody>
      </p:sp>
      <p:sp>
        <p:nvSpPr>
          <p:cNvPr id="6150" name="Rectangle 8"/>
          <p:cNvSpPr>
            <a:spLocks noChangeArrowheads="1"/>
          </p:cNvSpPr>
          <p:nvPr/>
        </p:nvSpPr>
        <p:spPr bwMode="auto">
          <a:xfrm>
            <a:off x="3175" y="5789613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 애니모비 </a:t>
            </a:r>
            <a:r>
              <a:rPr kumimoji="0" lang="ko-KR" altLang="en-US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kumimoji="0" lang="ko-KR" altLang="en-US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본부</a:t>
            </a:r>
            <a:endParaRPr kumimoji="0" lang="en-US" altLang="ko-KR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1" name="Text Box 24"/>
          <p:cNvSpPr txBox="1">
            <a:spLocks noChangeArrowheads="1"/>
          </p:cNvSpPr>
          <p:nvPr/>
        </p:nvSpPr>
        <p:spPr bwMode="auto">
          <a:xfrm>
            <a:off x="740572" y="1294923"/>
            <a:ext cx="84577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ko-KR" altLang="en-US" sz="32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 </a:t>
            </a:r>
            <a:r>
              <a:rPr lang="ko-KR" altLang="en-US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플랫폼 구축</a:t>
            </a:r>
            <a:endParaRPr lang="ko-KR" altLang="en-US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3175" y="5286375"/>
            <a:ext cx="99028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en-US" altLang="ko-KR" sz="14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2018.12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599" y="3340296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b="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     정수원</a:t>
            </a:r>
            <a:endParaRPr kumimoji="0" lang="en-US" altLang="ko-KR" b="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2072680" y="2132856"/>
            <a:ext cx="4897755" cy="140615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6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SpringBoot Initializer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3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Spring-boot-starter-</a:t>
            </a:r>
            <a:r>
              <a:rPr lang="ko-KR" altLang="en-US" b="1" spc="-13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모듈명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application.properties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712640" y="1355413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48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2950872" y="620688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40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kumimoji="0" lang="ko-KR" altLang="en-US" sz="40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4"/>
          <p:cNvSpPr txBox="1"/>
          <p:nvPr/>
        </p:nvSpPr>
        <p:spPr>
          <a:xfrm>
            <a:off x="1208584" y="1789923"/>
            <a:ext cx="2957195" cy="4385816"/>
          </a:xfrm>
          <a:prstGeom prst="rect">
            <a:avLst/>
          </a:prstGeom>
          <a:ln w="3175">
            <a:solidFill>
              <a:schemeClr val="bg2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&lt;parent&gt;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&lt;artifactId&gt;spring-­‐boot-­‐starter-­‐parent&lt;/artifactId&gt;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&lt;version&gt;1.2.0.RELEASE&lt;/version&gt;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&lt;/parent&gt;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&lt;dependencies&gt;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&lt;artifactId&gt;spring-­‐boot-­‐starter-­‐web&lt;/artifactId&gt;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&lt;artifactId&gt;spring-­‐boot-­‐starter-­‐data-­‐</a:t>
            </a:r>
            <a:r>
              <a:rPr sz="1000" b="1" spc="-45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jpa</a:t>
            </a: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&lt;artifactId&gt;spring-­‐boot-­‐starter-­‐test&lt;/artifactId&gt;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2028825" algn="ctr">
              <a:lnSpc>
                <a:spcPts val="95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dependencies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4520952" y="2870043"/>
            <a:ext cx="4298950" cy="1764586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1440" marR="2376170">
              <a:lnSpc>
                <a:spcPct val="100000"/>
              </a:lnSpc>
              <a:spcBef>
                <a:spcPts val="36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spring.view.preﬁx:  </a:t>
            </a: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/WEB-­‐INF/view/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spring.view.suﬃx:  .jsp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91440" marR="346075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spring.datasource.url=jdbc:mysql://localhost/t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st?cha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rEncoding=u</a:t>
            </a: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U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 spring.datasource.userna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m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e=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oot</a:t>
            </a:r>
          </a:p>
          <a:p>
            <a:pPr marL="91440" marR="171831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spring.datasource.password= spring.datasource.driver=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om.mysql.jdbc.Driver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spring.jpa.database=MYSQL</a:t>
            </a: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4448944" y="2293979"/>
            <a:ext cx="374441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20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</a:t>
            </a:r>
            <a:endParaRPr kumimoji="0" lang="ko-KR" altLang="en-US" sz="2800" kern="0" spc="-204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1206209" y="1196752"/>
            <a:ext cx="25202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 . xml</a:t>
            </a:r>
            <a:endParaRPr kumimoji="0" lang="ko-KR" altLang="en-US" sz="3200" kern="0" spc="-204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61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 txBox="1">
            <a:spLocks/>
          </p:cNvSpPr>
          <p:nvPr/>
        </p:nvSpPr>
        <p:spPr>
          <a:xfrm>
            <a:off x="2864768" y="836712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</a:rPr>
              <a:t>Spring Boot </a:t>
            </a:r>
            <a:r>
              <a:rPr kumimoji="0" lang="en-US" altLang="ko-KR" sz="4000" kern="0" spc="-150" dirty="0" smtClean="0">
                <a:solidFill>
                  <a:srgbClr val="FFC000"/>
                </a:solidFill>
              </a:rPr>
              <a:t>Run</a:t>
            </a:r>
            <a:endParaRPr kumimoji="0" lang="ko-KR" altLang="en-US" sz="4000" kern="0" spc="-204" dirty="0">
              <a:solidFill>
                <a:srgbClr val="FFC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844824"/>
            <a:ext cx="8826423" cy="3899008"/>
          </a:xfrm>
          <a:prstGeom prst="rect">
            <a:avLst/>
          </a:prstGeom>
          <a:ln w="12700"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205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1797912" y="761814"/>
            <a:ext cx="25245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Framework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9618" y="1287213"/>
            <a:ext cx="4201159" cy="2560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9775" y="1282451"/>
            <a:ext cx="4220845" cy="2574925"/>
          </a:xfrm>
          <a:custGeom>
            <a:avLst/>
            <a:gdLst/>
            <a:ahLst/>
            <a:cxnLst/>
            <a:rect l="l" t="t" r="r" b="b"/>
            <a:pathLst>
              <a:path w="4220845" h="2574925">
                <a:moveTo>
                  <a:pt x="0" y="0"/>
                </a:moveTo>
                <a:lnTo>
                  <a:pt x="4220764" y="0"/>
                </a:lnTo>
                <a:lnTo>
                  <a:pt x="4220764" y="2574924"/>
                </a:lnTo>
                <a:lnTo>
                  <a:pt x="0" y="25749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6755" y="3459885"/>
            <a:ext cx="2555239" cy="2494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992" y="3455123"/>
            <a:ext cx="2564765" cy="2504440"/>
          </a:xfrm>
          <a:custGeom>
            <a:avLst/>
            <a:gdLst/>
            <a:ahLst/>
            <a:cxnLst/>
            <a:rect l="l" t="t" r="r" b="b"/>
            <a:pathLst>
              <a:path w="2564765" h="2504440">
                <a:moveTo>
                  <a:pt x="0" y="0"/>
                </a:moveTo>
                <a:lnTo>
                  <a:pt x="2564605" y="0"/>
                </a:lnTo>
                <a:lnTo>
                  <a:pt x="2564605" y="2503883"/>
                </a:lnTo>
                <a:lnTo>
                  <a:pt x="0" y="25038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8824" y="3459885"/>
            <a:ext cx="2321558" cy="2570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64061" y="3455123"/>
            <a:ext cx="2331720" cy="2580640"/>
          </a:xfrm>
          <a:custGeom>
            <a:avLst/>
            <a:gdLst/>
            <a:ahLst/>
            <a:cxnLst/>
            <a:rect l="l" t="t" r="r" b="b"/>
            <a:pathLst>
              <a:path w="2331720" h="2580640">
                <a:moveTo>
                  <a:pt x="0" y="0"/>
                </a:moveTo>
                <a:lnTo>
                  <a:pt x="2331242" y="0"/>
                </a:lnTo>
                <a:lnTo>
                  <a:pt x="2331242" y="2580083"/>
                </a:lnTo>
                <a:lnTo>
                  <a:pt x="0" y="25800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82942" y="2357948"/>
            <a:ext cx="1600200" cy="2590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42620" y="2353186"/>
            <a:ext cx="1645920" cy="2600325"/>
          </a:xfrm>
          <a:custGeom>
            <a:avLst/>
            <a:gdLst/>
            <a:ahLst/>
            <a:cxnLst/>
            <a:rect l="l" t="t" r="r" b="b"/>
            <a:pathLst>
              <a:path w="1645920" h="2600325">
                <a:moveTo>
                  <a:pt x="0" y="0"/>
                </a:moveTo>
                <a:lnTo>
                  <a:pt x="1645443" y="0"/>
                </a:lnTo>
                <a:lnTo>
                  <a:pt x="1645443" y="2600324"/>
                </a:lnTo>
                <a:lnTo>
                  <a:pt x="0" y="2600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01063" y="3099808"/>
            <a:ext cx="1991358" cy="1290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96299" y="3095046"/>
            <a:ext cx="2001520" cy="1299845"/>
          </a:xfrm>
          <a:custGeom>
            <a:avLst/>
            <a:gdLst/>
            <a:ahLst/>
            <a:cxnLst/>
            <a:rect l="l" t="t" r="r" b="b"/>
            <a:pathLst>
              <a:path w="2001520" h="1299845">
                <a:moveTo>
                  <a:pt x="0" y="0"/>
                </a:moveTo>
                <a:lnTo>
                  <a:pt x="2001043" y="0"/>
                </a:lnTo>
                <a:lnTo>
                  <a:pt x="2001043" y="1299765"/>
                </a:lnTo>
                <a:lnTo>
                  <a:pt x="0" y="129976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1042922" y="0"/>
                </a:moveTo>
                <a:lnTo>
                  <a:pt x="1042922" y="194495"/>
                </a:lnTo>
                <a:lnTo>
                  <a:pt x="0" y="194495"/>
                </a:lnTo>
                <a:lnTo>
                  <a:pt x="0" y="583483"/>
                </a:lnTo>
                <a:lnTo>
                  <a:pt x="1042922" y="583483"/>
                </a:lnTo>
                <a:lnTo>
                  <a:pt x="1042922" y="777979"/>
                </a:lnTo>
                <a:lnTo>
                  <a:pt x="1431912" y="388989"/>
                </a:lnTo>
                <a:lnTo>
                  <a:pt x="104292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0" y="194495"/>
                </a:moveTo>
                <a:lnTo>
                  <a:pt x="1042922" y="194495"/>
                </a:lnTo>
                <a:lnTo>
                  <a:pt x="1042922" y="0"/>
                </a:lnTo>
                <a:lnTo>
                  <a:pt x="1431911" y="388989"/>
                </a:lnTo>
                <a:lnTo>
                  <a:pt x="1042922" y="777978"/>
                </a:lnTo>
                <a:lnTo>
                  <a:pt x="1042922" y="583483"/>
                </a:lnTo>
                <a:lnTo>
                  <a:pt x="0" y="583483"/>
                </a:lnTo>
                <a:lnTo>
                  <a:pt x="0" y="194495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/>
          </p:cNvSpPr>
          <p:nvPr/>
        </p:nvSpPr>
        <p:spPr>
          <a:xfrm>
            <a:off x="8992599" y="6658452"/>
            <a:ext cx="20574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9pPr>
          </a:lstStyle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12</a:t>
            </a:fld>
            <a:endParaRPr lang="en-US" altLang="ko-KR" dirty="0"/>
          </a:p>
        </p:txBody>
      </p:sp>
      <p:sp>
        <p:nvSpPr>
          <p:cNvPr id="16" name="object 2"/>
          <p:cNvSpPr txBox="1">
            <a:spLocks/>
          </p:cNvSpPr>
          <p:nvPr/>
        </p:nvSpPr>
        <p:spPr>
          <a:xfrm>
            <a:off x="6897216" y="762727"/>
            <a:ext cx="181041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Boot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12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13</a:t>
            </a:fld>
            <a:endParaRPr lang="en-US" altLang="ko-KR" dirty="0"/>
          </a:p>
        </p:txBody>
      </p:sp>
      <p:sp>
        <p:nvSpPr>
          <p:cNvPr id="5" name="object 2"/>
          <p:cNvSpPr txBox="1">
            <a:spLocks noGrp="1"/>
          </p:cNvSpPr>
          <p:nvPr>
            <p:ph type="title" idx="4294967295"/>
          </p:nvPr>
        </p:nvSpPr>
        <p:spPr>
          <a:xfrm>
            <a:off x="1856656" y="1124744"/>
            <a:ext cx="605546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</a:t>
            </a:r>
            <a:r>
              <a:rPr lang="ko-KR" altLang="en-US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플랫폼 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공유 혹은 </a:t>
            </a:r>
            <a:r>
              <a:rPr lang="ko-KR" altLang="en-US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 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 시</a:t>
            </a:r>
            <a:endParaRPr sz="3200" b="1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-72008" y="2540544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반복적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동기화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오류 검증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실수 리스크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의존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버전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맞추기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(다른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2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소스에서)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2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C&amp;P하고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수정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105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잘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되는지 테스트 </a:t>
            </a: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 </a:t>
            </a:r>
            <a:r>
              <a:rPr lang="ko-KR" altLang="en-US" sz="1800" b="1" spc="-15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테스트환경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복잡</a:t>
            </a:r>
            <a:endParaRPr lang="en-US" sz="1800" b="1" spc="-10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-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무겁고 느리다</a:t>
            </a:r>
            <a:endParaRPr lang="en-US" sz="18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360040" y="2035277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</a:t>
            </a:r>
            <a:endParaRPr kumimoji="0" lang="ko-KR" altLang="en-US" sz="32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4520952" y="2564904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간편설정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동기화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오류검증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실수 등 최소화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의존</a:t>
            </a:r>
            <a:r>
              <a:rPr sz="1800" b="1" spc="-30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</a:t>
            </a:r>
            <a:r>
              <a:rPr 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3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자동화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Profile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을 활용한 설정의 단순화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105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잘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되는지 테스트 </a:t>
            </a: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</a:t>
            </a:r>
            <a:r>
              <a:rPr lang="en-US" altLang="ko-KR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800" b="1" spc="-15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테스트 환경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단순</a:t>
            </a:r>
            <a:endParaRPr lang="en-US" sz="1800" b="1" spc="-10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–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가볍고 빠르다</a:t>
            </a:r>
            <a:endParaRPr lang="en-US" sz="18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4968552" y="2062392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</a:t>
            </a:r>
            <a:endParaRPr kumimoji="0" lang="ko-KR" altLang="en-US" sz="32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23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 txBox="1">
            <a:spLocks/>
          </p:cNvSpPr>
          <p:nvPr/>
        </p:nvSpPr>
        <p:spPr>
          <a:xfrm>
            <a:off x="2576736" y="2996952"/>
            <a:ext cx="648072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32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 </a:t>
            </a:r>
            <a:r>
              <a:rPr kumimoji="0" lang="ko-KR" altLang="en-US" sz="32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가진 단점</a:t>
            </a:r>
            <a:endParaRPr kumimoji="0" lang="ko-KR" altLang="en-US" sz="32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2626420"/>
            <a:ext cx="1363356" cy="136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1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98532" y="836712"/>
            <a:ext cx="46558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프레임워크는 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Light Weight </a:t>
            </a:r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아닌 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32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Heavy Weight</a:t>
            </a:r>
            <a:r>
              <a:rPr lang="ko-KR" altLang="en-US" sz="32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프레임워크다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564904"/>
            <a:ext cx="4355404" cy="289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9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4544" y="1196752"/>
            <a:ext cx="829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기술적으로 알아야 할 범위와 요소들이 갈수록 커지고 복잡하다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4544" y="2106247"/>
            <a:ext cx="49525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수많은 어노테이션 원리와 활용법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계층의 상속과 재정의 활용법</a:t>
            </a:r>
            <a:endParaRPr lang="en-US" altLang="ko-KR" sz="16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아주 간단한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Output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만들기 위해 클래스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추상 클래스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 종합 세트를 사용</a:t>
            </a:r>
            <a:endParaRPr lang="en-US" altLang="ko-KR" sz="16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072" y="2138148"/>
            <a:ext cx="3915519" cy="348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7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464" y="973854"/>
            <a:ext cx="9015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세상은 변하는데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기반의 개발 환경 에서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우리는 언제 탈피하나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2852936"/>
            <a:ext cx="3233273" cy="2966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2480" y="1484784"/>
            <a:ext cx="83529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방식이 나쁘다거나 성능이 안좋아진다고 말하는 것이 결코 아니다 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방식이 아닌 자바 기반 방식으로 개발환경이 변하고 있고 그 흐름을 따라가는 것이 중요하다는 것을 의미한다</a:t>
            </a:r>
            <a:endParaRPr lang="en-US" altLang="ko-KR" sz="14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0912" y="3782201"/>
            <a:ext cx="13420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088" y="3765425"/>
            <a:ext cx="3744416" cy="104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5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93353" y="803386"/>
            <a:ext cx="5609228" cy="1135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테스트를 위한 테스트 환경을 만드는 것이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어려운 테스트가 되고 있다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4648" y="4725144"/>
            <a:ext cx="6264696" cy="86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환경을 만드는 것도 숙련 필요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주도 개발방식은 또 다른 스트레스  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2117981"/>
            <a:ext cx="6116539" cy="246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7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797741" y="1484784"/>
            <a:ext cx="91440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이해 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연계 기술들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  <a:endParaRPr lang="en-US" altLang="ko-KR" sz="2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&amp; R </a:t>
            </a: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552696" y="946175"/>
            <a:ext cx="2736305" cy="92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571500" lvl="1" indent="0" algn="ctr" eaLnBrk="1" latinLnBrk="1" hangingPunct="1">
              <a:lnSpc>
                <a:spcPct val="200000"/>
              </a:lnSpc>
              <a:defRPr/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14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08584" y="980728"/>
            <a:ext cx="7013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외에도 신경 써야 할 부분이 한 두 가지가 아니다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1844824"/>
            <a:ext cx="5673080" cy="382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3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375592" y="1052736"/>
            <a:ext cx="6264696" cy="3970318"/>
            <a:chOff x="435175" y="897394"/>
            <a:chExt cx="6264696" cy="3970318"/>
          </a:xfrm>
        </p:grpSpPr>
        <p:sp>
          <p:nvSpPr>
            <p:cNvPr id="4" name="Text Box 24"/>
            <p:cNvSpPr txBox="1">
              <a:spLocks noChangeArrowheads="1"/>
            </p:cNvSpPr>
            <p:nvPr/>
          </p:nvSpPr>
          <p:spPr bwMode="auto">
            <a:xfrm>
              <a:off x="435175" y="2420888"/>
              <a:ext cx="626469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60000"/>
                </a:spcBef>
                <a:buClr>
                  <a:schemeClr val="folHlink"/>
                </a:buClr>
                <a:buFont typeface="Wingdings" panose="05000000000000000000" pitchFamily="2" charset="2"/>
                <a:buChar char="•"/>
                <a:defRPr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80000"/>
                <a:buChar char="–"/>
                <a:defRPr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5000"/>
                </a:spcBef>
                <a:buSzPct val="90000"/>
                <a:buChar char="¯"/>
                <a:defRPr sz="1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SzPct val="90000"/>
                <a:buChar char="¯"/>
                <a:defRPr sz="1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SzPct val="90000"/>
                <a:buChar char="¯"/>
                <a:defRPr sz="1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SzPct val="90000"/>
                <a:buChar char="¯"/>
                <a:defRPr sz="1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SzPct val="90000"/>
                <a:buChar char="¯"/>
                <a:defRPr sz="1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ko-KR" sz="5400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Boot</a:t>
              </a:r>
              <a:endParaRPr lang="ko-KR" altLang="en-US" sz="5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19617" y="897394"/>
              <a:ext cx="4384534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그렇다면 과연</a:t>
              </a:r>
              <a:endPara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8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는 해결책이 될 수 있는가</a:t>
              </a:r>
              <a:r>
                <a:rPr lang="en-US" altLang="ko-KR" sz="28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?..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76" y="2132856"/>
            <a:ext cx="21621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8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21</a:t>
            </a:fld>
            <a:endParaRPr lang="en-US" altLang="ko-KR" dirty="0"/>
          </a:p>
        </p:txBody>
      </p:sp>
      <p:sp>
        <p:nvSpPr>
          <p:cNvPr id="7" name="object 2"/>
          <p:cNvSpPr txBox="1">
            <a:spLocks/>
          </p:cNvSpPr>
          <p:nvPr/>
        </p:nvSpPr>
        <p:spPr bwMode="gray">
          <a:xfrm>
            <a:off x="1856656" y="980728"/>
            <a:ext cx="5641804" cy="68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kumimoji="0" lang="en-US" sz="4400" b="1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4400" b="1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핵심</a:t>
            </a:r>
            <a:r>
              <a:rPr kumimoji="0" lang="en-US" sz="4400" b="1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en-US" sz="44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776536" y="1772816"/>
            <a:ext cx="8784976" cy="354199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11430" indent="-342900">
              <a:lnSpc>
                <a:spcPct val="200000"/>
              </a:lnSpc>
              <a:spcBef>
                <a:spcPts val="2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최소한의</a:t>
            </a:r>
            <a:r>
              <a:rPr b="1" spc="-3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2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노력으로</a:t>
            </a:r>
            <a:r>
              <a:rPr b="1" spc="-3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0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</a:t>
            </a:r>
            <a:r>
              <a:rPr b="1" spc="-3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기반</a:t>
            </a:r>
            <a:r>
              <a:rPr b="1" spc="-3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5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프로젝트를  </a:t>
            </a:r>
            <a:r>
              <a:rPr b="1" spc="-10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시작할 </a:t>
            </a:r>
            <a:r>
              <a:rPr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수 </a:t>
            </a:r>
            <a:r>
              <a:rPr b="1" spc="-1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있도록</a:t>
            </a:r>
            <a:r>
              <a:rPr lang="en-US" b="1" spc="-1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8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5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도와</a:t>
            </a:r>
            <a:r>
              <a:rPr lang="en-US" b="1" spc="-15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5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줌</a:t>
            </a:r>
            <a:endParaRPr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755650" lvl="1" indent="-285750">
              <a:lnSpc>
                <a:spcPct val="200000"/>
              </a:lnSpc>
              <a:spcBef>
                <a:spcPts val="509"/>
              </a:spcBef>
              <a:buFont typeface="Arial"/>
              <a:buChar char="–"/>
              <a:tabLst>
                <a:tab pos="755650" algn="l"/>
              </a:tabLst>
            </a:pPr>
            <a:r>
              <a:rPr sz="2000" b="1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</a:t>
            </a:r>
            <a:r>
              <a:rPr sz="2000" b="1" spc="-3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및</a:t>
            </a:r>
            <a:r>
              <a:rPr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연동</a:t>
            </a:r>
            <a:r>
              <a:rPr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기술의</a:t>
            </a:r>
            <a:r>
              <a:rPr sz="2000" b="1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2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표준화</a:t>
            </a:r>
            <a:r>
              <a:rPr lang="en-US" sz="2000" b="1" spc="-12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2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된</a:t>
            </a:r>
            <a:r>
              <a:rPr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버전</a:t>
            </a:r>
            <a:r>
              <a:rPr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5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755650" lvl="1" indent="-285750">
              <a:lnSpc>
                <a:spcPct val="200000"/>
              </a:lnSpc>
              <a:spcBef>
                <a:spcPts val="740"/>
              </a:spcBef>
              <a:buFont typeface="Arial"/>
              <a:buChar char="–"/>
              <a:tabLst>
                <a:tab pos="755650" algn="l"/>
              </a:tabLst>
            </a:pPr>
            <a:r>
              <a:rPr sz="2000" b="1" spc="-8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sz="2000" b="1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0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최소화</a:t>
            </a:r>
            <a:r>
              <a:rPr sz="2000" b="1" spc="-31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:</a:t>
            </a:r>
            <a:r>
              <a:rPr sz="2000" b="1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자동 설정 구현에 의한 </a:t>
            </a:r>
            <a:r>
              <a:rPr sz="2000" b="1" spc="-10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기술별</a:t>
            </a:r>
            <a:r>
              <a:rPr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2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표준화된</a:t>
            </a:r>
            <a:r>
              <a:rPr sz="2000" b="1" spc="-31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sz="2000" b="1" spc="-31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모음</a:t>
            </a:r>
            <a:r>
              <a:rPr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제공</a:t>
            </a:r>
            <a:endParaRPr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755650" lvl="1" indent="-285750">
              <a:lnSpc>
                <a:spcPct val="200000"/>
              </a:lnSpc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sz="2000" b="1" spc="-1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임베디드</a:t>
            </a:r>
            <a:r>
              <a:rPr sz="2000" b="1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서버,</a:t>
            </a:r>
            <a:r>
              <a:rPr sz="2000" b="1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0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0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보안</a:t>
            </a:r>
            <a:r>
              <a:rPr sz="2000" b="1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</a:t>
            </a:r>
            <a:r>
              <a:rPr sz="2000" b="1" spc="-3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2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모니터링</a:t>
            </a:r>
            <a:r>
              <a:rPr sz="2000" b="1" spc="-31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8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구현</a:t>
            </a:r>
            <a:r>
              <a:rPr sz="2000" b="1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2000" b="1" spc="-30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지원</a:t>
            </a:r>
            <a:endParaRPr lang="en-US" sz="2000" b="1" spc="-15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755650" lvl="1" indent="-285750">
              <a:lnSpc>
                <a:spcPct val="200000"/>
              </a:lnSpc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ko-KR" altLang="en-US" sz="2000"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강력한 테스트 환경 제공</a:t>
            </a:r>
            <a:endParaRPr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4659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20552" y="754181"/>
            <a:ext cx="7553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스프링 프레임워크의 </a:t>
            </a:r>
            <a:r>
              <a:rPr lang="en-US" altLang="ko-KR" sz="48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A.I</a:t>
            </a:r>
            <a:r>
              <a:rPr lang="en-US" altLang="ko-KR" sz="4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</a:t>
            </a:r>
            <a:endParaRPr lang="en-US" altLang="ko-KR" sz="28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476" y="1912428"/>
            <a:ext cx="4589016" cy="30615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5027" y="5157192"/>
            <a:ext cx="7992888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주인님 저에게 맡겨 주세요 왠만한 것은 제가 알아서 다 처리해 드릴께요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꼭 필요한 부분만 재정의 해서 사용하세요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58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495622" y="980728"/>
            <a:ext cx="9388598" cy="4429174"/>
            <a:chOff x="127723" y="2371851"/>
            <a:chExt cx="13569138" cy="6401390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275" cy="5016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88252" y="7720583"/>
              <a:ext cx="742188" cy="10271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127723" y="8265402"/>
              <a:ext cx="13569138" cy="50783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79770" marR="5080" indent="-5767705">
                <a:lnSpc>
                  <a:spcPct val="100000"/>
                </a:lnSpc>
                <a:spcBef>
                  <a:spcPts val="100"/>
                </a:spcBef>
              </a:pPr>
              <a:r>
                <a:rPr sz="2200"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는</a:t>
              </a:r>
              <a:r>
                <a:rPr sz="2200"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Framework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의</a:t>
              </a:r>
              <a:r>
                <a:rPr sz="2200" b="1" spc="-29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구성과</a:t>
              </a:r>
              <a:r>
                <a:rPr sz="2200" b="1" spc="-2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설정을</a:t>
              </a:r>
              <a:r>
                <a:rPr sz="2200"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대신해주고  있다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2318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1064568" y="1052736"/>
            <a:ext cx="8320364" cy="4558512"/>
            <a:chOff x="1281683" y="2371851"/>
            <a:chExt cx="11560218" cy="6333542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C724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1306489" y="8174430"/>
              <a:ext cx="11535412" cy="53096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b="1" spc="-2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모를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때</a:t>
              </a:r>
              <a:r>
                <a:rPr b="1" spc="-2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문제를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해결하려고</a:t>
              </a:r>
              <a:r>
                <a:rPr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하는</a:t>
              </a:r>
              <a:r>
                <a:rPr b="1" spc="-27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Boundery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4508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704528" y="980728"/>
            <a:ext cx="8352928" cy="4944669"/>
            <a:chOff x="596754" y="2371851"/>
            <a:chExt cx="11537238" cy="6829681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21507" y="2592323"/>
              <a:ext cx="1350264" cy="13517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34461" y="2605277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0" y="635507"/>
                  </a:moveTo>
                  <a:lnTo>
                    <a:pt x="1741" y="588073"/>
                  </a:lnTo>
                  <a:lnTo>
                    <a:pt x="6883" y="541586"/>
                  </a:lnTo>
                  <a:lnTo>
                    <a:pt x="15302" y="496170"/>
                  </a:lnTo>
                  <a:lnTo>
                    <a:pt x="26877" y="451947"/>
                  </a:lnTo>
                  <a:lnTo>
                    <a:pt x="41484" y="409041"/>
                  </a:lnTo>
                  <a:lnTo>
                    <a:pt x="59001" y="367573"/>
                  </a:lnTo>
                  <a:lnTo>
                    <a:pt x="79304" y="327667"/>
                  </a:lnTo>
                  <a:lnTo>
                    <a:pt x="102271" y="289446"/>
                  </a:lnTo>
                  <a:lnTo>
                    <a:pt x="127779" y="253032"/>
                  </a:lnTo>
                  <a:lnTo>
                    <a:pt x="155706" y="218549"/>
                  </a:lnTo>
                  <a:lnTo>
                    <a:pt x="185927" y="186118"/>
                  </a:lnTo>
                  <a:lnTo>
                    <a:pt x="218322" y="155863"/>
                  </a:lnTo>
                  <a:lnTo>
                    <a:pt x="252766" y="127907"/>
                  </a:lnTo>
                  <a:lnTo>
                    <a:pt x="289138" y="102372"/>
                  </a:lnTo>
                  <a:lnTo>
                    <a:pt x="327313" y="79381"/>
                  </a:lnTo>
                  <a:lnTo>
                    <a:pt x="367170" y="59058"/>
                  </a:lnTo>
                  <a:lnTo>
                    <a:pt x="408586" y="41524"/>
                  </a:lnTo>
                  <a:lnTo>
                    <a:pt x="451437" y="26903"/>
                  </a:lnTo>
                  <a:lnTo>
                    <a:pt x="495602" y="15317"/>
                  </a:lnTo>
                  <a:lnTo>
                    <a:pt x="540957" y="6889"/>
                  </a:lnTo>
                  <a:lnTo>
                    <a:pt x="587379" y="1742"/>
                  </a:lnTo>
                  <a:lnTo>
                    <a:pt x="634746" y="0"/>
                  </a:lnTo>
                  <a:lnTo>
                    <a:pt x="682112" y="1742"/>
                  </a:lnTo>
                  <a:lnTo>
                    <a:pt x="728534" y="6889"/>
                  </a:lnTo>
                  <a:lnTo>
                    <a:pt x="773889" y="15317"/>
                  </a:lnTo>
                  <a:lnTo>
                    <a:pt x="818054" y="26903"/>
                  </a:lnTo>
                  <a:lnTo>
                    <a:pt x="860905" y="41524"/>
                  </a:lnTo>
                  <a:lnTo>
                    <a:pt x="902321" y="59058"/>
                  </a:lnTo>
                  <a:lnTo>
                    <a:pt x="942178" y="79381"/>
                  </a:lnTo>
                  <a:lnTo>
                    <a:pt x="980353" y="102372"/>
                  </a:lnTo>
                  <a:lnTo>
                    <a:pt x="1016725" y="127907"/>
                  </a:lnTo>
                  <a:lnTo>
                    <a:pt x="1051169" y="155863"/>
                  </a:lnTo>
                  <a:lnTo>
                    <a:pt x="1083563" y="186118"/>
                  </a:lnTo>
                  <a:lnTo>
                    <a:pt x="1113785" y="218549"/>
                  </a:lnTo>
                  <a:lnTo>
                    <a:pt x="1141712" y="253032"/>
                  </a:lnTo>
                  <a:lnTo>
                    <a:pt x="1167220" y="289446"/>
                  </a:lnTo>
                  <a:lnTo>
                    <a:pt x="1190187" y="327667"/>
                  </a:lnTo>
                  <a:lnTo>
                    <a:pt x="1210490" y="367573"/>
                  </a:lnTo>
                  <a:lnTo>
                    <a:pt x="1228007" y="409041"/>
                  </a:lnTo>
                  <a:lnTo>
                    <a:pt x="1242614" y="451947"/>
                  </a:lnTo>
                  <a:lnTo>
                    <a:pt x="1254189" y="496170"/>
                  </a:lnTo>
                  <a:lnTo>
                    <a:pt x="1262608" y="541586"/>
                  </a:lnTo>
                  <a:lnTo>
                    <a:pt x="1267750" y="588073"/>
                  </a:lnTo>
                  <a:lnTo>
                    <a:pt x="1269491" y="635507"/>
                  </a:lnTo>
                  <a:lnTo>
                    <a:pt x="1267750" y="682942"/>
                  </a:lnTo>
                  <a:lnTo>
                    <a:pt x="1262608" y="729429"/>
                  </a:lnTo>
                  <a:lnTo>
                    <a:pt x="1254189" y="774845"/>
                  </a:lnTo>
                  <a:lnTo>
                    <a:pt x="1242614" y="819068"/>
                  </a:lnTo>
                  <a:lnTo>
                    <a:pt x="1228007" y="861974"/>
                  </a:lnTo>
                  <a:lnTo>
                    <a:pt x="1210490" y="903442"/>
                  </a:lnTo>
                  <a:lnTo>
                    <a:pt x="1190187" y="943348"/>
                  </a:lnTo>
                  <a:lnTo>
                    <a:pt x="1167220" y="981569"/>
                  </a:lnTo>
                  <a:lnTo>
                    <a:pt x="1141712" y="1017983"/>
                  </a:lnTo>
                  <a:lnTo>
                    <a:pt x="1113785" y="1052466"/>
                  </a:lnTo>
                  <a:lnTo>
                    <a:pt x="1083564" y="1084897"/>
                  </a:lnTo>
                  <a:lnTo>
                    <a:pt x="1051169" y="1115152"/>
                  </a:lnTo>
                  <a:lnTo>
                    <a:pt x="1016725" y="1143108"/>
                  </a:lnTo>
                  <a:lnTo>
                    <a:pt x="980353" y="1168643"/>
                  </a:lnTo>
                  <a:lnTo>
                    <a:pt x="942178" y="1191634"/>
                  </a:lnTo>
                  <a:lnTo>
                    <a:pt x="902321" y="1211957"/>
                  </a:lnTo>
                  <a:lnTo>
                    <a:pt x="860905" y="1229491"/>
                  </a:lnTo>
                  <a:lnTo>
                    <a:pt x="818054" y="1244112"/>
                  </a:lnTo>
                  <a:lnTo>
                    <a:pt x="773889" y="1255698"/>
                  </a:lnTo>
                  <a:lnTo>
                    <a:pt x="728534" y="1264126"/>
                  </a:lnTo>
                  <a:lnTo>
                    <a:pt x="682112" y="1269273"/>
                  </a:lnTo>
                  <a:lnTo>
                    <a:pt x="634746" y="1271016"/>
                  </a:lnTo>
                  <a:lnTo>
                    <a:pt x="587379" y="1269273"/>
                  </a:lnTo>
                  <a:lnTo>
                    <a:pt x="540957" y="1264126"/>
                  </a:lnTo>
                  <a:lnTo>
                    <a:pt x="495602" y="1255698"/>
                  </a:lnTo>
                  <a:lnTo>
                    <a:pt x="451437" y="1244112"/>
                  </a:lnTo>
                  <a:lnTo>
                    <a:pt x="408586" y="1229491"/>
                  </a:lnTo>
                  <a:lnTo>
                    <a:pt x="367170" y="1211957"/>
                  </a:lnTo>
                  <a:lnTo>
                    <a:pt x="327313" y="1191634"/>
                  </a:lnTo>
                  <a:lnTo>
                    <a:pt x="289138" y="1168643"/>
                  </a:lnTo>
                  <a:lnTo>
                    <a:pt x="252766" y="1143108"/>
                  </a:lnTo>
                  <a:lnTo>
                    <a:pt x="218322" y="1115152"/>
                  </a:lnTo>
                  <a:lnTo>
                    <a:pt x="185928" y="1084897"/>
                  </a:lnTo>
                  <a:lnTo>
                    <a:pt x="155706" y="1052466"/>
                  </a:lnTo>
                  <a:lnTo>
                    <a:pt x="127779" y="1017983"/>
                  </a:lnTo>
                  <a:lnTo>
                    <a:pt x="102271" y="981569"/>
                  </a:lnTo>
                  <a:lnTo>
                    <a:pt x="79304" y="943348"/>
                  </a:lnTo>
                  <a:lnTo>
                    <a:pt x="59001" y="903442"/>
                  </a:lnTo>
                  <a:lnTo>
                    <a:pt x="41484" y="861974"/>
                  </a:lnTo>
                  <a:lnTo>
                    <a:pt x="26877" y="819068"/>
                  </a:lnTo>
                  <a:lnTo>
                    <a:pt x="15302" y="774845"/>
                  </a:lnTo>
                  <a:lnTo>
                    <a:pt x="6883" y="729429"/>
                  </a:lnTo>
                  <a:lnTo>
                    <a:pt x="1741" y="682942"/>
                  </a:lnTo>
                  <a:lnTo>
                    <a:pt x="0" y="635507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23232" y="3147060"/>
              <a:ext cx="710184" cy="7101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6185" y="3160014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21507" y="5638800"/>
              <a:ext cx="1708404" cy="16337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34461" y="5651753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0" y="776478"/>
                  </a:moveTo>
                  <a:lnTo>
                    <a:pt x="1485" y="729172"/>
                  </a:lnTo>
                  <a:lnTo>
                    <a:pt x="5884" y="682617"/>
                  </a:lnTo>
                  <a:lnTo>
                    <a:pt x="13111" y="636894"/>
                  </a:lnTo>
                  <a:lnTo>
                    <a:pt x="23082" y="592082"/>
                  </a:lnTo>
                  <a:lnTo>
                    <a:pt x="35712" y="548265"/>
                  </a:lnTo>
                  <a:lnTo>
                    <a:pt x="50914" y="505522"/>
                  </a:lnTo>
                  <a:lnTo>
                    <a:pt x="68605" y="463936"/>
                  </a:lnTo>
                  <a:lnTo>
                    <a:pt x="88699" y="423586"/>
                  </a:lnTo>
                  <a:lnTo>
                    <a:pt x="111110" y="384556"/>
                  </a:lnTo>
                  <a:lnTo>
                    <a:pt x="135755" y="346924"/>
                  </a:lnTo>
                  <a:lnTo>
                    <a:pt x="162546" y="310774"/>
                  </a:lnTo>
                  <a:lnTo>
                    <a:pt x="191401" y="276185"/>
                  </a:lnTo>
                  <a:lnTo>
                    <a:pt x="222232" y="243240"/>
                  </a:lnTo>
                  <a:lnTo>
                    <a:pt x="254956" y="212019"/>
                  </a:lnTo>
                  <a:lnTo>
                    <a:pt x="289486" y="182604"/>
                  </a:lnTo>
                  <a:lnTo>
                    <a:pt x="325739" y="155075"/>
                  </a:lnTo>
                  <a:lnTo>
                    <a:pt x="363628" y="129514"/>
                  </a:lnTo>
                  <a:lnTo>
                    <a:pt x="403069" y="106002"/>
                  </a:lnTo>
                  <a:lnTo>
                    <a:pt x="443977" y="84621"/>
                  </a:lnTo>
                  <a:lnTo>
                    <a:pt x="486266" y="65451"/>
                  </a:lnTo>
                  <a:lnTo>
                    <a:pt x="529851" y="48573"/>
                  </a:lnTo>
                  <a:lnTo>
                    <a:pt x="574647" y="34069"/>
                  </a:lnTo>
                  <a:lnTo>
                    <a:pt x="620569" y="22021"/>
                  </a:lnTo>
                  <a:lnTo>
                    <a:pt x="667532" y="12508"/>
                  </a:lnTo>
                  <a:lnTo>
                    <a:pt x="715451" y="5613"/>
                  </a:lnTo>
                  <a:lnTo>
                    <a:pt x="764241" y="1416"/>
                  </a:lnTo>
                  <a:lnTo>
                    <a:pt x="813815" y="0"/>
                  </a:lnTo>
                  <a:lnTo>
                    <a:pt x="863390" y="1416"/>
                  </a:lnTo>
                  <a:lnTo>
                    <a:pt x="912180" y="5613"/>
                  </a:lnTo>
                  <a:lnTo>
                    <a:pt x="960099" y="12508"/>
                  </a:lnTo>
                  <a:lnTo>
                    <a:pt x="1007062" y="22021"/>
                  </a:lnTo>
                  <a:lnTo>
                    <a:pt x="1052984" y="34069"/>
                  </a:lnTo>
                  <a:lnTo>
                    <a:pt x="1097780" y="48573"/>
                  </a:lnTo>
                  <a:lnTo>
                    <a:pt x="1141365" y="65451"/>
                  </a:lnTo>
                  <a:lnTo>
                    <a:pt x="1183654" y="84621"/>
                  </a:lnTo>
                  <a:lnTo>
                    <a:pt x="1224562" y="106002"/>
                  </a:lnTo>
                  <a:lnTo>
                    <a:pt x="1264003" y="129514"/>
                  </a:lnTo>
                  <a:lnTo>
                    <a:pt x="1301892" y="155075"/>
                  </a:lnTo>
                  <a:lnTo>
                    <a:pt x="1338145" y="182604"/>
                  </a:lnTo>
                  <a:lnTo>
                    <a:pt x="1372675" y="212019"/>
                  </a:lnTo>
                  <a:lnTo>
                    <a:pt x="1405399" y="243240"/>
                  </a:lnTo>
                  <a:lnTo>
                    <a:pt x="1436230" y="276185"/>
                  </a:lnTo>
                  <a:lnTo>
                    <a:pt x="1465085" y="310774"/>
                  </a:lnTo>
                  <a:lnTo>
                    <a:pt x="1491876" y="346924"/>
                  </a:lnTo>
                  <a:lnTo>
                    <a:pt x="1516521" y="384556"/>
                  </a:lnTo>
                  <a:lnTo>
                    <a:pt x="1538932" y="423586"/>
                  </a:lnTo>
                  <a:lnTo>
                    <a:pt x="1559026" y="463936"/>
                  </a:lnTo>
                  <a:lnTo>
                    <a:pt x="1576717" y="505522"/>
                  </a:lnTo>
                  <a:lnTo>
                    <a:pt x="1591919" y="548265"/>
                  </a:lnTo>
                  <a:lnTo>
                    <a:pt x="1604549" y="592082"/>
                  </a:lnTo>
                  <a:lnTo>
                    <a:pt x="1614520" y="636894"/>
                  </a:lnTo>
                  <a:lnTo>
                    <a:pt x="1621747" y="682617"/>
                  </a:lnTo>
                  <a:lnTo>
                    <a:pt x="1626146" y="729172"/>
                  </a:lnTo>
                  <a:lnTo>
                    <a:pt x="1627632" y="776478"/>
                  </a:lnTo>
                  <a:lnTo>
                    <a:pt x="1626146" y="823783"/>
                  </a:lnTo>
                  <a:lnTo>
                    <a:pt x="1621747" y="870338"/>
                  </a:lnTo>
                  <a:lnTo>
                    <a:pt x="1614520" y="916061"/>
                  </a:lnTo>
                  <a:lnTo>
                    <a:pt x="1604549" y="960873"/>
                  </a:lnTo>
                  <a:lnTo>
                    <a:pt x="1591919" y="1004690"/>
                  </a:lnTo>
                  <a:lnTo>
                    <a:pt x="1576717" y="1047433"/>
                  </a:lnTo>
                  <a:lnTo>
                    <a:pt x="1559026" y="1089019"/>
                  </a:lnTo>
                  <a:lnTo>
                    <a:pt x="1538932" y="1129369"/>
                  </a:lnTo>
                  <a:lnTo>
                    <a:pt x="1516521" y="1168400"/>
                  </a:lnTo>
                  <a:lnTo>
                    <a:pt x="1491876" y="1206031"/>
                  </a:lnTo>
                  <a:lnTo>
                    <a:pt x="1465085" y="1242181"/>
                  </a:lnTo>
                  <a:lnTo>
                    <a:pt x="1436230" y="1276770"/>
                  </a:lnTo>
                  <a:lnTo>
                    <a:pt x="1405399" y="1309715"/>
                  </a:lnTo>
                  <a:lnTo>
                    <a:pt x="1372675" y="1340936"/>
                  </a:lnTo>
                  <a:lnTo>
                    <a:pt x="1338145" y="1370351"/>
                  </a:lnTo>
                  <a:lnTo>
                    <a:pt x="1301892" y="1397880"/>
                  </a:lnTo>
                  <a:lnTo>
                    <a:pt x="1264003" y="1423441"/>
                  </a:lnTo>
                  <a:lnTo>
                    <a:pt x="1224562" y="1446953"/>
                  </a:lnTo>
                  <a:lnTo>
                    <a:pt x="1183654" y="1468334"/>
                  </a:lnTo>
                  <a:lnTo>
                    <a:pt x="1141365" y="1487504"/>
                  </a:lnTo>
                  <a:lnTo>
                    <a:pt x="1097780" y="1504382"/>
                  </a:lnTo>
                  <a:lnTo>
                    <a:pt x="1052984" y="1518886"/>
                  </a:lnTo>
                  <a:lnTo>
                    <a:pt x="1007062" y="1530934"/>
                  </a:lnTo>
                  <a:lnTo>
                    <a:pt x="960099" y="1540447"/>
                  </a:lnTo>
                  <a:lnTo>
                    <a:pt x="912180" y="1547342"/>
                  </a:lnTo>
                  <a:lnTo>
                    <a:pt x="863390" y="1551539"/>
                  </a:lnTo>
                  <a:lnTo>
                    <a:pt x="813815" y="1552956"/>
                  </a:lnTo>
                  <a:lnTo>
                    <a:pt x="764241" y="1551539"/>
                  </a:lnTo>
                  <a:lnTo>
                    <a:pt x="715451" y="1547342"/>
                  </a:lnTo>
                  <a:lnTo>
                    <a:pt x="667532" y="1540447"/>
                  </a:lnTo>
                  <a:lnTo>
                    <a:pt x="620569" y="1530934"/>
                  </a:lnTo>
                  <a:lnTo>
                    <a:pt x="574647" y="1518886"/>
                  </a:lnTo>
                  <a:lnTo>
                    <a:pt x="529851" y="1504382"/>
                  </a:lnTo>
                  <a:lnTo>
                    <a:pt x="486266" y="1487504"/>
                  </a:lnTo>
                  <a:lnTo>
                    <a:pt x="443977" y="1468334"/>
                  </a:lnTo>
                  <a:lnTo>
                    <a:pt x="403069" y="1446953"/>
                  </a:lnTo>
                  <a:lnTo>
                    <a:pt x="363628" y="1423441"/>
                  </a:lnTo>
                  <a:lnTo>
                    <a:pt x="325739" y="1397880"/>
                  </a:lnTo>
                  <a:lnTo>
                    <a:pt x="289486" y="1370351"/>
                  </a:lnTo>
                  <a:lnTo>
                    <a:pt x="254956" y="1340936"/>
                  </a:lnTo>
                  <a:lnTo>
                    <a:pt x="222232" y="1309715"/>
                  </a:lnTo>
                  <a:lnTo>
                    <a:pt x="191401" y="1276770"/>
                  </a:lnTo>
                  <a:lnTo>
                    <a:pt x="162546" y="1242181"/>
                  </a:lnTo>
                  <a:lnTo>
                    <a:pt x="135755" y="1206031"/>
                  </a:lnTo>
                  <a:lnTo>
                    <a:pt x="111110" y="1168400"/>
                  </a:lnTo>
                  <a:lnTo>
                    <a:pt x="88699" y="1129369"/>
                  </a:lnTo>
                  <a:lnTo>
                    <a:pt x="68605" y="1089019"/>
                  </a:lnTo>
                  <a:lnTo>
                    <a:pt x="50914" y="1047433"/>
                  </a:lnTo>
                  <a:lnTo>
                    <a:pt x="35712" y="1004690"/>
                  </a:lnTo>
                  <a:lnTo>
                    <a:pt x="23082" y="960873"/>
                  </a:lnTo>
                  <a:lnTo>
                    <a:pt x="13111" y="916061"/>
                  </a:lnTo>
                  <a:lnTo>
                    <a:pt x="5884" y="870338"/>
                  </a:lnTo>
                  <a:lnTo>
                    <a:pt x="1485" y="823783"/>
                  </a:lnTo>
                  <a:lnTo>
                    <a:pt x="0" y="776478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93875" y="3877055"/>
              <a:ext cx="1470660" cy="140665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06830" y="3890009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0" y="662939"/>
                  </a:moveTo>
                  <a:lnTo>
                    <a:pt x="1744" y="615594"/>
                  </a:lnTo>
                  <a:lnTo>
                    <a:pt x="6901" y="569147"/>
                  </a:lnTo>
                  <a:lnTo>
                    <a:pt x="15351" y="523711"/>
                  </a:lnTo>
                  <a:lnTo>
                    <a:pt x="26978" y="479398"/>
                  </a:lnTo>
                  <a:lnTo>
                    <a:pt x="41663" y="436320"/>
                  </a:lnTo>
                  <a:lnTo>
                    <a:pt x="59289" y="394589"/>
                  </a:lnTo>
                  <a:lnTo>
                    <a:pt x="79739" y="354318"/>
                  </a:lnTo>
                  <a:lnTo>
                    <a:pt x="102894" y="315619"/>
                  </a:lnTo>
                  <a:lnTo>
                    <a:pt x="128638" y="278603"/>
                  </a:lnTo>
                  <a:lnTo>
                    <a:pt x="156852" y="243383"/>
                  </a:lnTo>
                  <a:lnTo>
                    <a:pt x="187420" y="210072"/>
                  </a:lnTo>
                  <a:lnTo>
                    <a:pt x="220222" y="178781"/>
                  </a:lnTo>
                  <a:lnTo>
                    <a:pt x="255142" y="149622"/>
                  </a:lnTo>
                  <a:lnTo>
                    <a:pt x="292063" y="122708"/>
                  </a:lnTo>
                  <a:lnTo>
                    <a:pt x="330865" y="98151"/>
                  </a:lnTo>
                  <a:lnTo>
                    <a:pt x="371433" y="76063"/>
                  </a:lnTo>
                  <a:lnTo>
                    <a:pt x="413648" y="56556"/>
                  </a:lnTo>
                  <a:lnTo>
                    <a:pt x="457393" y="39742"/>
                  </a:lnTo>
                  <a:lnTo>
                    <a:pt x="502549" y="25734"/>
                  </a:lnTo>
                  <a:lnTo>
                    <a:pt x="549000" y="14643"/>
                  </a:lnTo>
                  <a:lnTo>
                    <a:pt x="596628" y="6583"/>
                  </a:lnTo>
                  <a:lnTo>
                    <a:pt x="645315" y="1664"/>
                  </a:lnTo>
                  <a:lnTo>
                    <a:pt x="694944" y="0"/>
                  </a:lnTo>
                  <a:lnTo>
                    <a:pt x="744572" y="1664"/>
                  </a:lnTo>
                  <a:lnTo>
                    <a:pt x="793259" y="6583"/>
                  </a:lnTo>
                  <a:lnTo>
                    <a:pt x="840887" y="14643"/>
                  </a:lnTo>
                  <a:lnTo>
                    <a:pt x="887338" y="25734"/>
                  </a:lnTo>
                  <a:lnTo>
                    <a:pt x="932494" y="39742"/>
                  </a:lnTo>
                  <a:lnTo>
                    <a:pt x="976239" y="56556"/>
                  </a:lnTo>
                  <a:lnTo>
                    <a:pt x="1018454" y="76063"/>
                  </a:lnTo>
                  <a:lnTo>
                    <a:pt x="1059022" y="98151"/>
                  </a:lnTo>
                  <a:lnTo>
                    <a:pt x="1097824" y="122708"/>
                  </a:lnTo>
                  <a:lnTo>
                    <a:pt x="1134745" y="149622"/>
                  </a:lnTo>
                  <a:lnTo>
                    <a:pt x="1169665" y="178781"/>
                  </a:lnTo>
                  <a:lnTo>
                    <a:pt x="1202467" y="210072"/>
                  </a:lnTo>
                  <a:lnTo>
                    <a:pt x="1233035" y="243383"/>
                  </a:lnTo>
                  <a:lnTo>
                    <a:pt x="1261249" y="278603"/>
                  </a:lnTo>
                  <a:lnTo>
                    <a:pt x="1286993" y="315619"/>
                  </a:lnTo>
                  <a:lnTo>
                    <a:pt x="1310148" y="354318"/>
                  </a:lnTo>
                  <a:lnTo>
                    <a:pt x="1330598" y="394589"/>
                  </a:lnTo>
                  <a:lnTo>
                    <a:pt x="1348224" y="436320"/>
                  </a:lnTo>
                  <a:lnTo>
                    <a:pt x="1362909" y="479398"/>
                  </a:lnTo>
                  <a:lnTo>
                    <a:pt x="1374536" y="523711"/>
                  </a:lnTo>
                  <a:lnTo>
                    <a:pt x="1382986" y="569147"/>
                  </a:lnTo>
                  <a:lnTo>
                    <a:pt x="1388143" y="615594"/>
                  </a:lnTo>
                  <a:lnTo>
                    <a:pt x="1389888" y="662939"/>
                  </a:lnTo>
                  <a:lnTo>
                    <a:pt x="1388143" y="710285"/>
                  </a:lnTo>
                  <a:lnTo>
                    <a:pt x="1382986" y="756732"/>
                  </a:lnTo>
                  <a:lnTo>
                    <a:pt x="1374536" y="802168"/>
                  </a:lnTo>
                  <a:lnTo>
                    <a:pt x="1362909" y="846481"/>
                  </a:lnTo>
                  <a:lnTo>
                    <a:pt x="1348224" y="889559"/>
                  </a:lnTo>
                  <a:lnTo>
                    <a:pt x="1330598" y="931290"/>
                  </a:lnTo>
                  <a:lnTo>
                    <a:pt x="1310148" y="971561"/>
                  </a:lnTo>
                  <a:lnTo>
                    <a:pt x="1286993" y="1010260"/>
                  </a:lnTo>
                  <a:lnTo>
                    <a:pt x="1261249" y="1047276"/>
                  </a:lnTo>
                  <a:lnTo>
                    <a:pt x="1233035" y="1082496"/>
                  </a:lnTo>
                  <a:lnTo>
                    <a:pt x="1202467" y="1115807"/>
                  </a:lnTo>
                  <a:lnTo>
                    <a:pt x="1169665" y="1147098"/>
                  </a:lnTo>
                  <a:lnTo>
                    <a:pt x="1134745" y="1176257"/>
                  </a:lnTo>
                  <a:lnTo>
                    <a:pt x="1097824" y="1203171"/>
                  </a:lnTo>
                  <a:lnTo>
                    <a:pt x="1059022" y="1227728"/>
                  </a:lnTo>
                  <a:lnTo>
                    <a:pt x="1018454" y="1249816"/>
                  </a:lnTo>
                  <a:lnTo>
                    <a:pt x="976239" y="1269323"/>
                  </a:lnTo>
                  <a:lnTo>
                    <a:pt x="932494" y="1286137"/>
                  </a:lnTo>
                  <a:lnTo>
                    <a:pt x="887338" y="1300145"/>
                  </a:lnTo>
                  <a:lnTo>
                    <a:pt x="840887" y="1311236"/>
                  </a:lnTo>
                  <a:lnTo>
                    <a:pt x="793259" y="1319296"/>
                  </a:lnTo>
                  <a:lnTo>
                    <a:pt x="744572" y="1324215"/>
                  </a:lnTo>
                  <a:lnTo>
                    <a:pt x="694944" y="1325879"/>
                  </a:lnTo>
                  <a:lnTo>
                    <a:pt x="645315" y="1324215"/>
                  </a:lnTo>
                  <a:lnTo>
                    <a:pt x="596628" y="1319296"/>
                  </a:lnTo>
                  <a:lnTo>
                    <a:pt x="549000" y="1311236"/>
                  </a:lnTo>
                  <a:lnTo>
                    <a:pt x="502549" y="1300145"/>
                  </a:lnTo>
                  <a:lnTo>
                    <a:pt x="457393" y="1286137"/>
                  </a:lnTo>
                  <a:lnTo>
                    <a:pt x="413648" y="1269323"/>
                  </a:lnTo>
                  <a:lnTo>
                    <a:pt x="371433" y="1249816"/>
                  </a:lnTo>
                  <a:lnTo>
                    <a:pt x="330865" y="1227728"/>
                  </a:lnTo>
                  <a:lnTo>
                    <a:pt x="292063" y="1203171"/>
                  </a:lnTo>
                  <a:lnTo>
                    <a:pt x="255142" y="1176257"/>
                  </a:lnTo>
                  <a:lnTo>
                    <a:pt x="220222" y="1147098"/>
                  </a:lnTo>
                  <a:lnTo>
                    <a:pt x="187420" y="1115807"/>
                  </a:lnTo>
                  <a:lnTo>
                    <a:pt x="156852" y="1082496"/>
                  </a:lnTo>
                  <a:lnTo>
                    <a:pt x="128638" y="1047276"/>
                  </a:lnTo>
                  <a:lnTo>
                    <a:pt x="102894" y="1010260"/>
                  </a:lnTo>
                  <a:lnTo>
                    <a:pt x="79739" y="971561"/>
                  </a:lnTo>
                  <a:lnTo>
                    <a:pt x="59289" y="931290"/>
                  </a:lnTo>
                  <a:lnTo>
                    <a:pt x="41663" y="889559"/>
                  </a:lnTo>
                  <a:lnTo>
                    <a:pt x="26978" y="846481"/>
                  </a:lnTo>
                  <a:lnTo>
                    <a:pt x="15351" y="802168"/>
                  </a:lnTo>
                  <a:lnTo>
                    <a:pt x="6901" y="756732"/>
                  </a:lnTo>
                  <a:lnTo>
                    <a:pt x="1744" y="710285"/>
                  </a:lnTo>
                  <a:lnTo>
                    <a:pt x="0" y="662939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00500" y="3922776"/>
              <a:ext cx="518160" cy="51968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13453" y="3935729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0" y="219456"/>
                  </a:moveTo>
                  <a:lnTo>
                    <a:pt x="5776" y="169150"/>
                  </a:lnTo>
                  <a:lnTo>
                    <a:pt x="22229" y="122964"/>
                  </a:lnTo>
                  <a:lnTo>
                    <a:pt x="48045" y="82216"/>
                  </a:lnTo>
                  <a:lnTo>
                    <a:pt x="81913" y="48225"/>
                  </a:lnTo>
                  <a:lnTo>
                    <a:pt x="122519" y="22313"/>
                  </a:lnTo>
                  <a:lnTo>
                    <a:pt x="168550" y="5798"/>
                  </a:lnTo>
                  <a:lnTo>
                    <a:pt x="218694" y="0"/>
                  </a:lnTo>
                  <a:lnTo>
                    <a:pt x="268837" y="5798"/>
                  </a:lnTo>
                  <a:lnTo>
                    <a:pt x="314868" y="22313"/>
                  </a:lnTo>
                  <a:lnTo>
                    <a:pt x="355474" y="48225"/>
                  </a:lnTo>
                  <a:lnTo>
                    <a:pt x="389342" y="82216"/>
                  </a:lnTo>
                  <a:lnTo>
                    <a:pt x="415158" y="122964"/>
                  </a:lnTo>
                  <a:lnTo>
                    <a:pt x="431611" y="169150"/>
                  </a:lnTo>
                  <a:lnTo>
                    <a:pt x="437388" y="219456"/>
                  </a:lnTo>
                  <a:lnTo>
                    <a:pt x="431611" y="269761"/>
                  </a:lnTo>
                  <a:lnTo>
                    <a:pt x="415158" y="315947"/>
                  </a:lnTo>
                  <a:lnTo>
                    <a:pt x="389342" y="356695"/>
                  </a:lnTo>
                  <a:lnTo>
                    <a:pt x="355474" y="390686"/>
                  </a:lnTo>
                  <a:lnTo>
                    <a:pt x="314868" y="416598"/>
                  </a:lnTo>
                  <a:lnTo>
                    <a:pt x="268837" y="433113"/>
                  </a:lnTo>
                  <a:lnTo>
                    <a:pt x="218694" y="438912"/>
                  </a:lnTo>
                  <a:lnTo>
                    <a:pt x="168550" y="433113"/>
                  </a:lnTo>
                  <a:lnTo>
                    <a:pt x="122519" y="416598"/>
                  </a:lnTo>
                  <a:lnTo>
                    <a:pt x="81913" y="390686"/>
                  </a:lnTo>
                  <a:lnTo>
                    <a:pt x="48045" y="356695"/>
                  </a:lnTo>
                  <a:lnTo>
                    <a:pt x="22229" y="315947"/>
                  </a:lnTo>
                  <a:lnTo>
                    <a:pt x="5776" y="269761"/>
                  </a:lnTo>
                  <a:lnTo>
                    <a:pt x="0" y="219456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793735" y="8040623"/>
              <a:ext cx="1072896" cy="10271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596754" y="8163561"/>
              <a:ext cx="11537238" cy="103797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b="1" spc="-1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lang="en-US"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를</a:t>
              </a:r>
              <a:r>
                <a:rPr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lang="ko-KR" altLang="en-US"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잘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이해</a:t>
              </a:r>
              <a:r>
                <a:rPr lang="en-US"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한다면</a:t>
              </a:r>
              <a:r>
                <a:rPr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우리가</a:t>
              </a:r>
              <a:r>
                <a:rPr b="1" spc="-26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문제를</a:t>
              </a:r>
              <a:r>
                <a:rPr b="1" spc="-27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해결할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수</a:t>
              </a:r>
              <a:r>
                <a:rPr b="1" spc="-26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있는</a:t>
              </a:r>
              <a:endParaRPr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  <a:p>
              <a:pPr algn="ctr">
                <a:lnSpc>
                  <a:spcPct val="100000"/>
                </a:lnSpc>
                <a:spcBef>
                  <a:spcPts val="5"/>
                </a:spcBef>
              </a:pP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Boudery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는 넓어질</a:t>
              </a:r>
              <a:r>
                <a:rPr b="1" spc="-5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것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0984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>
            <a:spLocks/>
          </p:cNvSpPr>
          <p:nvPr/>
        </p:nvSpPr>
        <p:spPr>
          <a:xfrm>
            <a:off x="8420555" y="6442064"/>
            <a:ext cx="205740" cy="74379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9pPr>
          </a:lstStyle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b="1" smtClean="0"/>
              <a:pPr marL="25400">
                <a:spcBef>
                  <a:spcPts val="40"/>
                </a:spcBef>
              </a:pPr>
              <a:t>26</a:t>
            </a:fld>
            <a:endParaRPr lang="en-US" altLang="ko-KR" b="1" dirty="0"/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>
            <a:off x="1623544" y="677691"/>
            <a:ext cx="669674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29845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16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</a:t>
            </a:r>
            <a:r>
              <a:rPr kumimoji="0" lang="ko-KR" altLang="en-US" sz="2800" kern="0" spc="-16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kumimoji="0" lang="ko-KR" altLang="en-US" sz="2800" kern="0" spc="-4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준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</a:t>
            </a:r>
            <a:r>
              <a:rPr kumimoji="0" lang="ko-KR" altLang="en-US" sz="2800" kern="0" spc="-42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첫 번 째  </a:t>
            </a:r>
            <a:r>
              <a:rPr kumimoji="0" lang="en-US" altLang="ko-KR" sz="2800" kern="0" spc="-42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kumimoji="0" lang="ko-KR" altLang="en-US" sz="2800" kern="0" spc="-1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</a:t>
            </a:r>
            <a:r>
              <a:rPr kumimoji="0" lang="ko-KR" altLang="en-US" sz="2800" kern="0" spc="-4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kumimoji="0" lang="ko-KR" altLang="en-US" sz="28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260854"/>
              </p:ext>
            </p:extLst>
          </p:nvPr>
        </p:nvGraphicFramePr>
        <p:xfrm>
          <a:off x="848544" y="1268760"/>
          <a:ext cx="8246744" cy="48040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7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1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9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1669">
                <a:tc rowSpan="11">
                  <a:txBody>
                    <a:bodyPr/>
                    <a:lstStyle/>
                    <a:p>
                      <a:pPr marL="91440">
                        <a:lnSpc>
                          <a:spcPts val="1490"/>
                        </a:lnSpc>
                        <a:spcBef>
                          <a:spcPts val="80"/>
                        </a:spcBef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&lt;parent&gt;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0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&lt;groupId&gt;org.springframework.boot&lt;/groupId&gt;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&lt;artifactId&gt;</a:t>
                      </a:r>
                      <a:r>
                        <a:rPr sz="1400" b="1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spring-­‐boot-­‐starter-­‐parent</a:t>
                      </a: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&lt;/artifactId&gt;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&lt;version&gt;1.2.0.RELEASE&lt;/version&gt;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ts val="149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&lt;/parent&gt;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ts val="1540"/>
                        </a:lnSpc>
                        <a:spcBef>
                          <a:spcPts val="1020"/>
                        </a:spcBef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&lt;dependencies&gt;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0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&lt;groupId&gt;org.springframework.boot&lt;/groupId&gt;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&lt;artifactId&gt;</a:t>
                      </a:r>
                      <a:r>
                        <a:rPr sz="1400" b="1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spring-­‐boot-­‐starter-­‐web</a:t>
                      </a: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&lt;/artifactId&gt;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&lt;groupId&gt;org.springframework.boot&lt;/groupId&gt;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6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&lt;artifactId&gt;</a:t>
                      </a:r>
                      <a:r>
                        <a:rPr sz="1400" b="1" spc="-6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spring-­‐boot-­‐starter-­‐data-­‐</a:t>
                      </a:r>
                      <a:r>
                        <a:rPr sz="1400" b="1" spc="-60" dirty="0" err="1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jpa</a:t>
                      </a:r>
                      <a:r>
                        <a:rPr sz="1400" spc="-6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&lt;/artifactId&gt;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&lt;groupId&gt;org.springframework.boot&lt;/groupId&gt;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00"/>
                        </a:lnSpc>
                      </a:pP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&lt;artifactId&gt;</a:t>
                      </a:r>
                      <a:r>
                        <a:rPr sz="1400" b="1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spring-­‐boot-­‐starter-­‐test</a:t>
                      </a: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&lt;/artifactId&gt;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11454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&lt;groupId&gt;org.springframework.boot&lt;/groupId&gt;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&lt;artifactId&gt;</a:t>
                      </a:r>
                      <a:r>
                        <a:rPr sz="1400" b="1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spring-­‐boot-­‐starter-­‐tomcat</a:t>
                      </a: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&lt;/artifactId&gt;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&lt;scope&gt;provided&lt;/scope&gt;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ts val="1490"/>
                        </a:lnSpc>
                      </a:pPr>
                      <a:r>
                        <a:rPr sz="1400" spc="-5" dirty="0" smtClean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</a:t>
                      </a: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dependencies&gt;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95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표준 버전</a:t>
                      </a:r>
                      <a:r>
                        <a:rPr sz="1600" spc="-4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모음</a:t>
                      </a:r>
                      <a:endParaRPr sz="1600" dirty="0">
                        <a:solidFill>
                          <a:schemeClr val="accent1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55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  <a:lnT w="952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95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160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spring-­‐mvc</a:t>
                      </a:r>
                      <a:r>
                        <a:rPr sz="1600" spc="-5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등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웹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관련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모듈</a:t>
                      </a:r>
                      <a:r>
                        <a:rPr sz="1600" spc="-21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자동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0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>
                        <a:solidFill>
                          <a:schemeClr val="accent1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B="0">
                    <a:lnL w="1905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chemeClr val="accent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75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  <a:lnT w="952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291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 marL="85090" marR="120014">
                        <a:lnSpc>
                          <a:spcPts val="1900"/>
                        </a:lnSpc>
                        <a:spcBef>
                          <a:spcPts val="439"/>
                        </a:spcBef>
                      </a:pPr>
                      <a:r>
                        <a:rPr sz="1600" spc="-180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spring-­‐data-­‐jpa, </a:t>
                      </a:r>
                      <a:r>
                        <a:rPr sz="1600" spc="-75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JPA, </a:t>
                      </a:r>
                      <a:r>
                        <a:rPr sz="1600" spc="-95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Hibernate </a:t>
                      </a:r>
                      <a:r>
                        <a:rPr sz="1600" spc="-5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관련 모듈</a:t>
                      </a:r>
                      <a:r>
                        <a:rPr sz="1600" spc="-39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0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설정  </a:t>
                      </a:r>
                      <a:r>
                        <a:rPr sz="1600" spc="-7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연관된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55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spring-­‐orm,</a:t>
                      </a:r>
                      <a:r>
                        <a:rPr sz="1600" spc="-200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7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커넥션</a:t>
                      </a:r>
                      <a:r>
                        <a:rPr sz="1600" spc="-21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풀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등</a:t>
                      </a:r>
                      <a:r>
                        <a:rPr sz="1600" spc="-21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모듈</a:t>
                      </a:r>
                      <a:r>
                        <a:rPr sz="1600" spc="-21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 dirty="0">
                        <a:solidFill>
                          <a:schemeClr val="accent1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T="55879" marB="0">
                    <a:lnL w="1905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79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chemeClr val="accent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  <a:lnT w="9525">
                      <a:solidFill>
                        <a:srgbClr val="B5B5B5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95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155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spring-­‐test,</a:t>
                      </a:r>
                      <a:r>
                        <a:rPr sz="1600" spc="-200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85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JUnit</a:t>
                      </a:r>
                      <a:r>
                        <a:rPr sz="1600" spc="-204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등</a:t>
                      </a:r>
                      <a:r>
                        <a:rPr sz="1600" spc="-204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관련</a:t>
                      </a:r>
                      <a:r>
                        <a:rPr sz="1600" spc="-204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모듈</a:t>
                      </a:r>
                      <a:r>
                        <a:rPr sz="1600" spc="-204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>
                        <a:solidFill>
                          <a:schemeClr val="accent1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B="0">
                    <a:lnL w="1905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36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  <a:lnT w="952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95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7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임베디드</a:t>
                      </a:r>
                      <a:r>
                        <a:rPr sz="1600" spc="-22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톰캣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관련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모듈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>
                        <a:solidFill>
                          <a:schemeClr val="accent1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B="0">
                    <a:lnL w="1270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5986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  <a:lnT w="952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1385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2216696" y="1124744"/>
            <a:ext cx="5247714" cy="4948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>
            <a:off x="4016896" y="620688"/>
            <a:ext cx="15049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ko-KR" altLang="en-US" sz="2400" kern="0" spc="-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</a:t>
            </a:r>
            <a:r>
              <a:rPr kumimoji="0" lang="ko-KR" altLang="en-US" sz="2400" kern="0" spc="-48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4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  <a:endParaRPr kumimoji="0" lang="ko-KR" altLang="en-US" sz="24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13544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1568624" y="760223"/>
            <a:ext cx="763284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16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</a:t>
            </a:r>
            <a:r>
              <a:rPr kumimoji="0" lang="ko-KR" altLang="en-US" sz="2800" kern="0" spc="-16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준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두번 째 </a:t>
            </a:r>
            <a:r>
              <a:rPr kumimoji="0" lang="en-US" altLang="ko-KR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spc="-14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</a:t>
            </a:r>
            <a:r>
              <a:rPr kumimoji="0" lang="ko-KR" altLang="en-US" sz="2800" kern="0" spc="-4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kumimoji="0" lang="ko-KR" altLang="en-US" sz="28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83280" y="1507308"/>
            <a:ext cx="4423410" cy="2340610"/>
          </a:xfrm>
          <a:custGeom>
            <a:avLst/>
            <a:gdLst/>
            <a:ahLst/>
            <a:cxnLst/>
            <a:rect l="l" t="t" r="r" b="b"/>
            <a:pathLst>
              <a:path w="4423410" h="2340610">
                <a:moveTo>
                  <a:pt x="0" y="0"/>
                </a:moveTo>
                <a:lnTo>
                  <a:pt x="4422971" y="0"/>
                </a:lnTo>
                <a:lnTo>
                  <a:pt x="4422971" y="2340127"/>
                </a:lnTo>
                <a:lnTo>
                  <a:pt x="0" y="234012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>
              <a:latin typeface="+mj-lt"/>
              <a:ea typeface="나눔스퀘어 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8043" y="1504768"/>
            <a:ext cx="4413885" cy="2283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360">
              <a:lnSpc>
                <a:spcPts val="149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@SpringBootApplication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6360">
              <a:lnSpc>
                <a:spcPts val="1490"/>
              </a:lnSpc>
            </a:pP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class </a:t>
            </a: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Application </a:t>
            </a: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7015">
              <a:lnSpc>
                <a:spcPts val="1490"/>
              </a:lnSpc>
              <a:spcBef>
                <a:spcPts val="1020"/>
              </a:spcBef>
            </a:pP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static void main(String[] args)</a:t>
            </a:r>
            <a:r>
              <a:rPr sz="1400" spc="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07670">
              <a:lnSpc>
                <a:spcPts val="1350"/>
              </a:lnSpc>
            </a:pPr>
            <a:r>
              <a:rPr sz="14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SpringApplication.run</a:t>
            </a: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(Application.class,</a:t>
            </a: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args);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7015">
              <a:lnSpc>
                <a:spcPts val="1540"/>
              </a:lnSpc>
            </a:pP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6360">
              <a:lnSpc>
                <a:spcPct val="100000"/>
              </a:lnSpc>
              <a:spcBef>
                <a:spcPts val="1020"/>
              </a:spcBef>
            </a:pP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6360">
              <a:lnSpc>
                <a:spcPts val="1540"/>
              </a:lnSpc>
              <a:spcBef>
                <a:spcPts val="920"/>
              </a:spcBef>
            </a:pP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// </a:t>
            </a: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@SpringBootApplication</a:t>
            </a: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은 </a:t>
            </a: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다음과 동일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6360">
              <a:lnSpc>
                <a:spcPts val="1350"/>
              </a:lnSpc>
            </a:pP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//</a:t>
            </a: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@Conﬁguration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6360">
              <a:lnSpc>
                <a:spcPts val="1350"/>
              </a:lnSpc>
            </a:pP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// </a:t>
            </a:r>
            <a:r>
              <a:rPr sz="14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@EnableAutoConﬁguration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6360">
              <a:lnSpc>
                <a:spcPts val="1540"/>
              </a:lnSpc>
            </a:pPr>
            <a:r>
              <a:rPr sz="14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//</a:t>
            </a:r>
            <a:r>
              <a:rPr sz="14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@ComponentScan</a:t>
            </a:r>
            <a:endParaRPr sz="14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5" name="object 7"/>
          <p:cNvSpPr txBox="1">
            <a:spLocks/>
          </p:cNvSpPr>
          <p:nvPr/>
        </p:nvSpPr>
        <p:spPr>
          <a:xfrm>
            <a:off x="8420555" y="6442064"/>
            <a:ext cx="205740" cy="74379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9pPr>
          </a:lstStyle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>
                <a:latin typeface="+mj-lt"/>
              </a:rPr>
              <a:pPr marL="25400">
                <a:spcBef>
                  <a:spcPts val="40"/>
                </a:spcBef>
              </a:pPr>
              <a:t>28</a:t>
            </a:fld>
            <a:endParaRPr lang="en-US" altLang="ko-KR" dirty="0">
              <a:latin typeface="+mj-lt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5306252" y="1628800"/>
            <a:ext cx="3314065" cy="1508105"/>
          </a:xfrm>
          <a:prstGeom prst="rect">
            <a:avLst/>
          </a:prstGeom>
          <a:solidFill>
            <a:srgbClr val="E0E0E0"/>
          </a:solidFill>
          <a:ln w="9524">
            <a:solidFill>
              <a:srgbClr val="B5B5B5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1440">
              <a:lnSpc>
                <a:spcPts val="1910"/>
              </a:lnSpc>
              <a:spcBef>
                <a:spcPts val="360"/>
              </a:spcBef>
            </a:pPr>
            <a:r>
              <a:rPr sz="1600" spc="-5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모든</a:t>
            </a:r>
            <a:r>
              <a:rPr sz="1600" spc="-204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1600" spc="-5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설정</a:t>
            </a:r>
            <a:r>
              <a:rPr sz="1600" spc="-204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1600" spc="-5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자동</a:t>
            </a:r>
            <a:r>
              <a:rPr sz="1600" spc="-20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1600" spc="-7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생성</a:t>
            </a:r>
            <a:r>
              <a:rPr sz="1600" spc="-7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!</a:t>
            </a:r>
            <a:endParaRPr sz="1600" dirty="0">
              <a:solidFill>
                <a:schemeClr val="accent4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  <a:p>
            <a:pPr marL="91440">
              <a:lnSpc>
                <a:spcPts val="1900"/>
              </a:lnSpc>
            </a:pPr>
            <a:r>
              <a:rPr sz="160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- </a:t>
            </a:r>
            <a:r>
              <a:rPr sz="1600" spc="-7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스프링</a:t>
            </a:r>
            <a:r>
              <a:rPr sz="1600" spc="-409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1600" spc="-10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MVC</a:t>
            </a:r>
            <a:endParaRPr sz="1600" dirty="0">
              <a:solidFill>
                <a:schemeClr val="accent4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  <a:p>
            <a:pPr marL="91440">
              <a:lnSpc>
                <a:spcPts val="1900"/>
              </a:lnSpc>
            </a:pPr>
            <a:r>
              <a:rPr sz="1600" spc="-33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-­‐ </a:t>
            </a:r>
            <a:r>
              <a:rPr sz="1600" spc="-105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DataSource</a:t>
            </a:r>
            <a:endParaRPr sz="1600" dirty="0">
              <a:solidFill>
                <a:schemeClr val="accent4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  <a:p>
            <a:pPr marL="91440">
              <a:lnSpc>
                <a:spcPts val="1900"/>
              </a:lnSpc>
            </a:pPr>
            <a:r>
              <a:rPr sz="1600" spc="-33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-­‐ </a:t>
            </a:r>
            <a:r>
              <a:rPr sz="1600" spc="-8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JPA,</a:t>
            </a:r>
            <a:r>
              <a:rPr sz="1600" spc="-204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</a:t>
            </a:r>
            <a:r>
              <a:rPr sz="1600" spc="-7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JPA</a:t>
            </a:r>
            <a:r>
              <a:rPr sz="1600" spc="-204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</a:t>
            </a:r>
            <a:r>
              <a:rPr sz="1600" spc="-7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TX,</a:t>
            </a:r>
            <a:r>
              <a:rPr sz="1600" spc="-204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</a:t>
            </a:r>
            <a:r>
              <a:rPr sz="1600" spc="-9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Spring</a:t>
            </a:r>
            <a:r>
              <a:rPr sz="1600" spc="-21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</a:t>
            </a:r>
            <a:r>
              <a:rPr sz="1600" spc="-8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Data</a:t>
            </a:r>
            <a:r>
              <a:rPr sz="1600" spc="-204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</a:t>
            </a:r>
            <a:r>
              <a:rPr sz="1600" spc="-7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JPA</a:t>
            </a:r>
            <a:endParaRPr sz="1600" dirty="0">
              <a:solidFill>
                <a:schemeClr val="accent4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  <a:p>
            <a:pPr marL="91440">
              <a:lnSpc>
                <a:spcPts val="1910"/>
              </a:lnSpc>
            </a:pPr>
            <a:r>
              <a:rPr sz="1600" spc="-33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-­‐ </a:t>
            </a:r>
            <a:r>
              <a:rPr sz="1600" spc="-10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DispatcherServlet,</a:t>
            </a:r>
            <a:r>
              <a:rPr sz="1600" spc="-215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</a:t>
            </a:r>
            <a:r>
              <a:rPr sz="1600" spc="-10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CharacterEncodingFilter</a:t>
            </a:r>
            <a:endParaRPr sz="1600" dirty="0">
              <a:solidFill>
                <a:schemeClr val="accent4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</p:txBody>
      </p:sp>
      <p:graphicFrame>
        <p:nvGraphicFramePr>
          <p:cNvPr id="7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500977"/>
              </p:ext>
            </p:extLst>
          </p:nvPr>
        </p:nvGraphicFramePr>
        <p:xfrm>
          <a:off x="878518" y="4097506"/>
          <a:ext cx="6503035" cy="20313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8553">
                <a:tc rowSpan="5">
                  <a:txBody>
                    <a:bodyPr/>
                    <a:lstStyle/>
                    <a:p>
                      <a:pPr marL="90805" marR="1771650">
                        <a:lnSpc>
                          <a:spcPts val="1600"/>
                        </a:lnSpc>
                        <a:spcBef>
                          <a:spcPts val="480"/>
                        </a:spcBef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spring.view.preﬁx: </a:t>
                      </a:r>
                      <a:r>
                        <a:rPr sz="1400" spc="-5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/WEB-­‐INF/view/  </a:t>
                      </a: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spring.view.suﬃx:</a:t>
                      </a:r>
                      <a:r>
                        <a:rPr sz="1400" spc="-1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.jsp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 dirty="0">
                        <a:solidFill>
                          <a:srgbClr val="F9F9F9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90805" marR="522605">
                        <a:lnSpc>
                          <a:spcPct val="9920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spring.datasource.url=jdbc:mysql://localhost/test?...  spring.datasource.username=root  spring.datasource.password=  spring.datasource.driver=com.mysql.jdbc.Driver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 dirty="0">
                        <a:solidFill>
                          <a:srgbClr val="F9F9F9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spring.jpa.database=MYSQL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9525">
                      <a:solidFill>
                        <a:srgbClr val="919191"/>
                      </a:solidFill>
                      <a:prstDash val="solid"/>
                    </a:lnL>
                    <a:lnR w="1270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919191"/>
                      </a:solidFill>
                      <a:prstDash val="solid"/>
                    </a:lnT>
                    <a:lnB w="9525">
                      <a:solidFill>
                        <a:srgbClr val="91919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80" dirty="0" err="1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JSP</a:t>
                      </a:r>
                      <a:r>
                        <a:rPr sz="1600" spc="-80" dirty="0" err="1">
                          <a:solidFill>
                            <a:schemeClr val="accent4"/>
                          </a:solidFill>
                          <a:latin typeface="Malgun Gothic"/>
                          <a:cs typeface="Malgun Gothic"/>
                        </a:rPr>
                        <a:t>용</a:t>
                      </a:r>
                      <a:r>
                        <a:rPr sz="1600" spc="-80" dirty="0">
                          <a:solidFill>
                            <a:schemeClr val="accent4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95" dirty="0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ViewResolver</a:t>
                      </a:r>
                      <a:r>
                        <a:rPr sz="1600" spc="-155" dirty="0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5" dirty="0">
                          <a:solidFill>
                            <a:schemeClr val="accent4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 dirty="0">
                        <a:solidFill>
                          <a:schemeClr val="accent4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B="0">
                    <a:lnL w="1270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>
                    <a:lnL w="9525">
                      <a:solidFill>
                        <a:srgbClr val="919191"/>
                      </a:solidFill>
                      <a:prstDash val="solid"/>
                    </a:lnL>
                    <a:lnR w="1270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919191"/>
                      </a:solidFill>
                      <a:prstDash val="solid"/>
                    </a:lnT>
                    <a:lnB w="9525">
                      <a:solidFill>
                        <a:srgbClr val="91919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rgbClr val="F9F9F9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19191"/>
                      </a:solidFill>
                      <a:prstDash val="solid"/>
                    </a:lnL>
                    <a:lnT w="9525">
                      <a:solidFill>
                        <a:srgbClr val="B5B5B5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55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>
                    <a:lnL w="9525">
                      <a:solidFill>
                        <a:srgbClr val="919191"/>
                      </a:solidFill>
                      <a:prstDash val="solid"/>
                    </a:lnL>
                    <a:lnR w="1270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919191"/>
                      </a:solidFill>
                      <a:prstDash val="solid"/>
                    </a:lnT>
                    <a:lnB w="9525">
                      <a:solidFill>
                        <a:srgbClr val="91919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95" dirty="0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DataSource</a:t>
                      </a:r>
                      <a:r>
                        <a:rPr sz="1600" spc="-215" dirty="0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0" dirty="0">
                          <a:solidFill>
                            <a:schemeClr val="accent4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>
                        <a:solidFill>
                          <a:schemeClr val="accent4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B="0">
                    <a:lnL w="1270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chemeClr val="accent4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33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>
                    <a:lnL w="9525">
                      <a:solidFill>
                        <a:srgbClr val="919191"/>
                      </a:solidFill>
                      <a:prstDash val="solid"/>
                    </a:lnL>
                    <a:lnR w="1270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919191"/>
                      </a:solidFill>
                      <a:prstDash val="solid"/>
                    </a:lnT>
                    <a:lnB w="9525">
                      <a:solidFill>
                        <a:srgbClr val="91919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rgbClr val="F9F9F9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19191"/>
                      </a:solidFill>
                      <a:prstDash val="solid"/>
                    </a:lnL>
                    <a:lnT w="952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33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>
                    <a:lnL w="9525">
                      <a:solidFill>
                        <a:srgbClr val="919191"/>
                      </a:solidFill>
                      <a:prstDash val="solid"/>
                    </a:lnL>
                    <a:lnR w="1270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919191"/>
                      </a:solidFill>
                      <a:prstDash val="solid"/>
                    </a:lnT>
                    <a:lnB w="9525">
                      <a:solidFill>
                        <a:srgbClr val="91919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00" spc="-70" dirty="0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JPA</a:t>
                      </a:r>
                      <a:r>
                        <a:rPr sz="1600" spc="-35" dirty="0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5" dirty="0">
                          <a:solidFill>
                            <a:schemeClr val="accent4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 dirty="0">
                        <a:solidFill>
                          <a:schemeClr val="accent4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chemeClr val="accent4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4052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16696" y="3717032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이해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56" y="126876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00832" y="1062011"/>
            <a:ext cx="4168832" cy="4247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49576" y="1093427"/>
            <a:ext cx="4071608" cy="4146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49576" y="1093427"/>
            <a:ext cx="4071620" cy="4146550"/>
          </a:xfrm>
          <a:custGeom>
            <a:avLst/>
            <a:gdLst/>
            <a:ahLst/>
            <a:cxnLst/>
            <a:rect l="l" t="t" r="r" b="b"/>
            <a:pathLst>
              <a:path w="4071620" h="4146550">
                <a:moveTo>
                  <a:pt x="0" y="245233"/>
                </a:moveTo>
                <a:lnTo>
                  <a:pt x="4982" y="195810"/>
                </a:lnTo>
                <a:lnTo>
                  <a:pt x="19271" y="149777"/>
                </a:lnTo>
                <a:lnTo>
                  <a:pt x="41881" y="108120"/>
                </a:lnTo>
                <a:lnTo>
                  <a:pt x="71827" y="71827"/>
                </a:lnTo>
                <a:lnTo>
                  <a:pt x="108120" y="41881"/>
                </a:lnTo>
                <a:lnTo>
                  <a:pt x="149777" y="19271"/>
                </a:lnTo>
                <a:lnTo>
                  <a:pt x="195810" y="4982"/>
                </a:lnTo>
                <a:lnTo>
                  <a:pt x="245233" y="0"/>
                </a:lnTo>
                <a:lnTo>
                  <a:pt x="3826375" y="0"/>
                </a:lnTo>
                <a:lnTo>
                  <a:pt x="3875798" y="4982"/>
                </a:lnTo>
                <a:lnTo>
                  <a:pt x="3921830" y="19271"/>
                </a:lnTo>
                <a:lnTo>
                  <a:pt x="3963487" y="41881"/>
                </a:lnTo>
                <a:lnTo>
                  <a:pt x="3999780" y="71827"/>
                </a:lnTo>
                <a:lnTo>
                  <a:pt x="4029726" y="108120"/>
                </a:lnTo>
                <a:lnTo>
                  <a:pt x="4052336" y="149777"/>
                </a:lnTo>
                <a:lnTo>
                  <a:pt x="4066625" y="195810"/>
                </a:lnTo>
                <a:lnTo>
                  <a:pt x="4071608" y="245233"/>
                </a:lnTo>
                <a:lnTo>
                  <a:pt x="4071608" y="3901318"/>
                </a:lnTo>
                <a:lnTo>
                  <a:pt x="4066625" y="3950741"/>
                </a:lnTo>
                <a:lnTo>
                  <a:pt x="4052336" y="3996774"/>
                </a:lnTo>
                <a:lnTo>
                  <a:pt x="4029726" y="4038431"/>
                </a:lnTo>
                <a:lnTo>
                  <a:pt x="3999780" y="4074724"/>
                </a:lnTo>
                <a:lnTo>
                  <a:pt x="3963487" y="4104669"/>
                </a:lnTo>
                <a:lnTo>
                  <a:pt x="3921830" y="4127280"/>
                </a:lnTo>
                <a:lnTo>
                  <a:pt x="3875798" y="4141569"/>
                </a:lnTo>
                <a:lnTo>
                  <a:pt x="3826375" y="4146551"/>
                </a:lnTo>
                <a:lnTo>
                  <a:pt x="245233" y="4146551"/>
                </a:lnTo>
                <a:lnTo>
                  <a:pt x="195810" y="4141569"/>
                </a:lnTo>
                <a:lnTo>
                  <a:pt x="149777" y="4127280"/>
                </a:lnTo>
                <a:lnTo>
                  <a:pt x="108120" y="4104669"/>
                </a:lnTo>
                <a:lnTo>
                  <a:pt x="71827" y="4074724"/>
                </a:lnTo>
                <a:lnTo>
                  <a:pt x="41881" y="4038431"/>
                </a:lnTo>
                <a:lnTo>
                  <a:pt x="19271" y="3996774"/>
                </a:lnTo>
                <a:lnTo>
                  <a:pt x="4982" y="3950741"/>
                </a:lnTo>
                <a:lnTo>
                  <a:pt x="0" y="3901318"/>
                </a:lnTo>
                <a:lnTo>
                  <a:pt x="0" y="245233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object 5"/>
          <p:cNvSpPr txBox="1">
            <a:spLocks/>
          </p:cNvSpPr>
          <p:nvPr/>
        </p:nvSpPr>
        <p:spPr>
          <a:xfrm>
            <a:off x="337123" y="692696"/>
            <a:ext cx="35819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ko-KR" altLang="en-US" sz="3200" kern="0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설정의 매직</a:t>
            </a:r>
            <a:endParaRPr kumimoji="0" lang="en-US" sz="32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7123" y="2916006"/>
            <a:ext cx="413890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@EnableAutoConﬁguration</a:t>
            </a:r>
            <a:endParaRPr sz="2800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29561" y="2555409"/>
            <a:ext cx="3154302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@JpaRepositoriesAutoConﬁguration</a:t>
            </a:r>
            <a:endParaRPr sz="16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29560" y="1329384"/>
            <a:ext cx="2973869" cy="920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@DataSourceAutoConﬁguration</a:t>
            </a:r>
            <a:endParaRPr sz="16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>
              <a:lnSpc>
                <a:spcPct val="100000"/>
              </a:lnSpc>
            </a:pPr>
            <a:endParaRPr sz="27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5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@HibernateJpaAutoConﬁguration</a:t>
            </a:r>
            <a:endParaRPr sz="16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29561" y="3166742"/>
            <a:ext cx="3788847" cy="1710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@EmbeddedServletContainerAutoConﬁguration</a:t>
            </a:r>
            <a:endParaRPr sz="160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5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@WebMvcAutoConﬁguration</a:t>
            </a:r>
            <a:endParaRPr sz="160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5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35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@OOOOAutoConﬁguration</a:t>
            </a:r>
            <a:r>
              <a:rPr sz="1600" spc="-135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들</a:t>
            </a:r>
            <a:endParaRPr sz="160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34569" y="1406516"/>
            <a:ext cx="115909" cy="117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34569" y="2045485"/>
            <a:ext cx="115909" cy="117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4569" y="2632860"/>
            <a:ext cx="115909" cy="1179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34569" y="3244047"/>
            <a:ext cx="115909" cy="117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34569" y="3829041"/>
            <a:ext cx="115909" cy="117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34569" y="4641841"/>
            <a:ext cx="115909" cy="117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64968" y="5474211"/>
            <a:ext cx="504056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각 </a:t>
            </a:r>
            <a:r>
              <a:rPr sz="16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AutoConﬁguration</a:t>
            </a:r>
            <a:r>
              <a:rPr sz="1600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은 </a:t>
            </a:r>
            <a:r>
              <a:rPr sz="16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조건에 따라 기본 설정</a:t>
            </a:r>
            <a:r>
              <a:rPr sz="1600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6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3674023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1640632" y="792801"/>
            <a:ext cx="698477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29845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16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</a:t>
            </a:r>
            <a:r>
              <a:rPr kumimoji="0" lang="ko-KR" altLang="en-US" sz="2800" kern="0" spc="-16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kumimoji="0" lang="ko-KR" altLang="en-US" sz="2800" kern="0" spc="-4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준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</a:t>
            </a:r>
            <a:r>
              <a:rPr kumimoji="0" lang="ko-KR" altLang="en-US" sz="2800" kern="0" spc="-42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세번 째  </a:t>
            </a:r>
            <a:r>
              <a:rPr kumimoji="0" lang="en-US" altLang="ko-KR" sz="2800" kern="0" spc="-42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spc="-1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kumimoji="0" lang="ko-KR" altLang="en-US" sz="2800" kern="0" spc="-4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</a:t>
            </a:r>
            <a:endParaRPr kumimoji="0" lang="ko-KR" altLang="en-US" sz="28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2774" y="1532659"/>
            <a:ext cx="4496435" cy="736098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1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임베디드 톰캣으로</a:t>
            </a:r>
            <a:r>
              <a:rPr sz="1800" spc="-5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spc="-15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endParaRPr sz="18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469900">
              <a:lnSpc>
                <a:spcPct val="100000"/>
              </a:lnSpc>
              <a:spcBef>
                <a:spcPts val="635"/>
              </a:spcBef>
            </a:pPr>
            <a:r>
              <a:rPr sz="18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– </a:t>
            </a:r>
            <a:r>
              <a:rPr sz="1800" spc="-10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mvn</a:t>
            </a:r>
            <a:r>
              <a:rPr sz="1800" spc="-409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spc="-409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   </a:t>
            </a:r>
            <a:r>
              <a:rPr sz="1800" spc="-15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spring-boot:run</a:t>
            </a:r>
            <a:endParaRPr sz="180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" name="object 5"/>
          <p:cNvSpPr txBox="1">
            <a:spLocks/>
          </p:cNvSpPr>
          <p:nvPr/>
        </p:nvSpPr>
        <p:spPr>
          <a:xfrm>
            <a:off x="272480" y="2564904"/>
            <a:ext cx="9453458" cy="30485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342900" indent="-342900" algn="l" defTabSz="939800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19125" indent="-263525" algn="l" defTabSz="939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4100" indent="-255588" algn="l" defTabSz="939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2250" indent="-258763" algn="l" defTabSz="939800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–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76438" indent="-304800" algn="l" defTabSz="939800" rtl="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3638" indent="-304800" algn="l" defTabSz="939800" rtl="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90838" indent="-304800" algn="l" defTabSz="939800" rtl="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48038" indent="-304800" algn="l" defTabSz="939800" rtl="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05238" indent="-304800" algn="l" defTabSz="939800" rtl="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39"/>
              </a:lnSpc>
              <a:buNone/>
            </a:pPr>
            <a:r>
              <a:rPr kumimoji="0" lang="en-US" sz="1400" kern="0" spc="-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[INFO]</a:t>
            </a:r>
            <a:r>
              <a:rPr kumimoji="0" lang="en-US" sz="1400" kern="0" spc="-1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31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-­‐-­‐-­‐ </a:t>
            </a:r>
            <a:r>
              <a:rPr kumimoji="0" lang="en-US" sz="1400" kern="0" spc="-13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spring-­‐boot-­‐maven-­‐plugin:1.2.0.RELEASE:run</a:t>
            </a:r>
            <a:r>
              <a:rPr kumimoji="0" lang="en-US" sz="1400" kern="0" spc="-1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13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(default-­‐cli)</a:t>
            </a:r>
            <a:r>
              <a:rPr kumimoji="0" lang="en-US" sz="1400" kern="0" spc="-1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kumimoji="0" lang="en-US" sz="1400" kern="0" spc="-1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bootVersion</a:t>
            </a:r>
            <a:r>
              <a:rPr kumimoji="0" lang="en-US" sz="1400" kern="0" spc="-1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31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-­‐-­‐-­‐</a:t>
            </a:r>
          </a:p>
          <a:p>
            <a:pPr marL="0" indent="0">
              <a:lnSpc>
                <a:spcPts val="1639"/>
              </a:lnSpc>
              <a:buNone/>
            </a:pP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10:11:57.394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[app.Application.main()]</a:t>
            </a:r>
            <a:r>
              <a:rPr kumimoji="0" lang="en-US" sz="1400" kern="0" spc="-1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INFO</a:t>
            </a:r>
            <a:r>
              <a:rPr kumimoji="0" lang="en-US" sz="1400" kern="0" spc="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app.Application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2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-­‐</a:t>
            </a:r>
            <a:r>
              <a:rPr kumimoji="0" lang="en-US" sz="1400" kern="0" spc="-2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Starting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</a:t>
            </a:r>
            <a:r>
              <a:rPr kumimoji="0" lang="en-US" sz="1400" kern="0" spc="-16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4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13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MADVIRUSui-­‐MacBook-­‐Air.local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with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6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PID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15134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(...)</a:t>
            </a:r>
          </a:p>
          <a:p>
            <a:pPr marL="187960">
              <a:spcBef>
                <a:spcPts val="20"/>
              </a:spcBef>
            </a:pPr>
            <a:r>
              <a:rPr kumimoji="0" lang="en-US" sz="1400" kern="0" spc="-9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...</a:t>
            </a:r>
          </a:p>
          <a:p>
            <a:pPr marL="187960">
              <a:lnSpc>
                <a:spcPts val="1639"/>
              </a:lnSpc>
              <a:spcBef>
                <a:spcPts val="20"/>
              </a:spcBef>
            </a:pPr>
            <a:r>
              <a:rPr kumimoji="0" lang="en-US" sz="1400" kern="0" spc="-9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...</a:t>
            </a:r>
          </a:p>
          <a:p>
            <a:pPr marL="0" marR="229235" indent="0">
              <a:lnSpc>
                <a:spcPts val="1700"/>
              </a:lnSpc>
              <a:buNone/>
            </a:pP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10:11:59.947</a:t>
            </a:r>
            <a:r>
              <a:rPr kumimoji="0" lang="en-US" sz="1400" kern="0" spc="-16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[app.Application.main()]</a:t>
            </a:r>
            <a:r>
              <a:rPr kumimoji="0" lang="en-US" sz="1400" kern="0" spc="-16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INFO</a:t>
            </a:r>
            <a:r>
              <a:rPr kumimoji="0" lang="en-US" sz="1400" kern="0" spc="9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9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o.s.b.c.e.t.</a:t>
            </a:r>
            <a:r>
              <a:rPr kumimoji="0" lang="en-US" sz="1400" kern="0" spc="-9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TomcatEmbeddedServletContainer</a:t>
            </a:r>
            <a:r>
              <a:rPr kumimoji="0" lang="en-US" sz="1400" kern="0" spc="-14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2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-­‐</a:t>
            </a:r>
            <a:r>
              <a:rPr kumimoji="0" lang="en-US" sz="1400" kern="0" spc="-2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Tomcat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initialized</a:t>
            </a:r>
            <a:r>
              <a:rPr kumimoji="0" lang="en-US" sz="1400" kern="0" spc="-16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with</a:t>
            </a:r>
            <a:r>
              <a:rPr kumimoji="0" lang="en-US" sz="1400" kern="0" spc="-16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port(s):</a:t>
            </a:r>
            <a:r>
              <a:rPr kumimoji="0" lang="en-US" sz="1400" kern="0" spc="-1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8080/http 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10:12:00.219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[app.Application.main()]</a:t>
            </a:r>
            <a:r>
              <a:rPr kumimoji="0" lang="en-US" sz="1400" kern="0" spc="-1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INFO</a:t>
            </a:r>
            <a:r>
              <a:rPr kumimoji="0" lang="en-US" sz="1400" kern="0" spc="4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o.a.catalina.core.StandardService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12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-­‐</a:t>
            </a:r>
            <a:r>
              <a:rPr kumimoji="0" lang="en-US" sz="1400" kern="0" spc="-12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Starting</a:t>
            </a:r>
            <a:r>
              <a:rPr kumimoji="0" lang="en-US" sz="1400" kern="0" spc="-1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service</a:t>
            </a:r>
            <a:r>
              <a:rPr kumimoji="0" lang="en-US" sz="1400" kern="0" spc="-1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9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Tomcat</a:t>
            </a:r>
          </a:p>
          <a:p>
            <a:pPr marL="0" indent="0">
              <a:lnSpc>
                <a:spcPts val="1639"/>
              </a:lnSpc>
              <a:buNone/>
            </a:pP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10:12:00.221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[app.Application.main()]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INFO</a:t>
            </a:r>
            <a:r>
              <a:rPr kumimoji="0" lang="en-US" sz="1400" kern="0" spc="5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o.a.catalina.core.StandardEngine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12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-­‐</a:t>
            </a:r>
            <a:r>
              <a:rPr kumimoji="0" lang="en-US" sz="1400" kern="0" spc="-12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Starting</a:t>
            </a:r>
            <a:r>
              <a:rPr kumimoji="0" lang="en-US" sz="1400" kern="0" spc="-17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Servlet</a:t>
            </a:r>
            <a:r>
              <a:rPr kumimoji="0" lang="en-US" sz="1400" kern="0" spc="-1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8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Engine:</a:t>
            </a:r>
            <a:r>
              <a:rPr kumimoji="0" lang="en-US" sz="1400" kern="0" spc="-18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Apache</a:t>
            </a:r>
            <a:r>
              <a:rPr kumimoji="0" lang="en-US" sz="1400" kern="0" spc="-17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9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Tomcat/8.0.15</a:t>
            </a:r>
          </a:p>
          <a:p>
            <a:pPr marL="187960">
              <a:spcBef>
                <a:spcPts val="20"/>
              </a:spcBef>
            </a:pPr>
            <a:r>
              <a:rPr kumimoji="0" lang="en-US" sz="1400" kern="0" spc="-9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...</a:t>
            </a:r>
          </a:p>
          <a:p>
            <a:pPr marL="187960">
              <a:lnSpc>
                <a:spcPts val="1639"/>
              </a:lnSpc>
              <a:spcBef>
                <a:spcPts val="20"/>
              </a:spcBef>
            </a:pPr>
            <a:r>
              <a:rPr kumimoji="0" lang="en-US" sz="1400" kern="0" spc="-9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...</a:t>
            </a:r>
          </a:p>
          <a:p>
            <a:pPr marL="0" indent="0">
              <a:lnSpc>
                <a:spcPts val="1639"/>
              </a:lnSpc>
              <a:buNone/>
            </a:pP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10:12:05.708</a:t>
            </a:r>
            <a:r>
              <a:rPr kumimoji="0" lang="en-US" sz="1400" kern="0" spc="-1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[app.Application.main()]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INFO</a:t>
            </a:r>
            <a:r>
              <a:rPr kumimoji="0" lang="en-US" sz="1400" kern="0" spc="6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9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o.s.b.c.e.t.</a:t>
            </a:r>
            <a:r>
              <a:rPr kumimoji="0" lang="en-US" sz="1400" kern="0" spc="-9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TomcatEmbeddedServletContainer</a:t>
            </a:r>
            <a:r>
              <a:rPr kumimoji="0" lang="en-US" sz="1400" kern="0" spc="-16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29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-­‐</a:t>
            </a:r>
            <a:r>
              <a:rPr kumimoji="0" lang="en-US" sz="1400" kern="0" spc="-2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Tomcat</a:t>
            </a:r>
            <a:r>
              <a:rPr kumimoji="0" lang="en-US" sz="1400" kern="0" spc="-1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started</a:t>
            </a:r>
            <a:r>
              <a:rPr kumimoji="0" lang="en-US" sz="1400" kern="0" spc="-18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6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onport(s):</a:t>
            </a:r>
            <a:r>
              <a:rPr kumimoji="0" lang="en-US" sz="1400" kern="0" spc="-17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kumimoji="0" lang="en-US" sz="1400" kern="0" spc="-2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8080/hIp</a:t>
            </a:r>
          </a:p>
          <a:p>
            <a:pPr marL="0" indent="0">
              <a:spcBef>
                <a:spcPts val="20"/>
              </a:spcBef>
              <a:buNone/>
            </a:pP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10:12:05.712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[app.Application.main()]</a:t>
            </a:r>
            <a:r>
              <a:rPr kumimoji="0" lang="en-US" sz="1400" kern="0" spc="-1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INFO</a:t>
            </a:r>
            <a:r>
              <a:rPr kumimoji="0" lang="en-US" sz="1400" kern="0" spc="5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app.Application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2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-­‐ </a:t>
            </a:r>
            <a:r>
              <a:rPr kumimoji="0" lang="en-US" sz="1400" kern="0" spc="-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Started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4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</a:t>
            </a:r>
            <a:r>
              <a:rPr kumimoji="0" lang="en-US" sz="1400" kern="0" spc="-1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8.702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seconds</a:t>
            </a:r>
            <a:r>
              <a:rPr kumimoji="0" lang="en-US" sz="1400" kern="0" spc="-1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(JVM</a:t>
            </a:r>
            <a:r>
              <a:rPr kumimoji="0" lang="en-US" sz="1400" kern="0" spc="-18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running</a:t>
            </a:r>
            <a:r>
              <a:rPr kumimoji="0" lang="en-US" sz="1400" kern="0" spc="-17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6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</a:t>
            </a:r>
            <a:r>
              <a:rPr kumimoji="0" lang="en-US" sz="1400" kern="0" spc="-18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sz="1400" kern="0" spc="-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12.428)</a:t>
            </a:r>
            <a:endParaRPr kumimoji="0" lang="en-US" sz="1400" kern="0" spc="-90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133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776536" y="1268760"/>
            <a:ext cx="878497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16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</a:t>
            </a:r>
            <a:r>
              <a:rPr kumimoji="0" lang="ko-KR" altLang="en-US" sz="2800" kern="0" spc="-16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kumimoji="0" lang="ko-KR" altLang="en-US" sz="2800" kern="0" spc="-409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</a:t>
            </a:r>
            <a:r>
              <a:rPr kumimoji="0" lang="ko-KR" altLang="en-US" sz="2800" kern="0" spc="-409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준</a:t>
            </a:r>
            <a:r>
              <a:rPr kumimoji="0" lang="ko-KR" altLang="en-US" sz="2800" kern="0" spc="-409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</a:t>
            </a:r>
            <a:r>
              <a:rPr kumimoji="0" lang="ko-KR" altLang="en-US" sz="2800" kern="0" spc="-4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네 번 째    </a:t>
            </a:r>
            <a:r>
              <a:rPr kumimoji="0" lang="en-US" altLang="ko-KR" sz="2800" kern="0" spc="-4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 </a:t>
            </a:r>
            <a:r>
              <a:rPr kumimoji="0" lang="ko-KR" altLang="en-US" sz="2800" kern="0" spc="-409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spc="-1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spc="-1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</a:t>
            </a:r>
            <a:r>
              <a:rPr kumimoji="0" lang="ko-KR" altLang="en-US" sz="2800" kern="0" spc="-40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2800" kern="0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war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800" kern="0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kumimoji="0" lang="ko-KR" altLang="en-US" sz="2800" kern="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6656" y="2276872"/>
            <a:ext cx="7263765" cy="234936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패키징한</a:t>
            </a:r>
            <a:r>
              <a:rPr sz="2000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14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war를</a:t>
            </a:r>
            <a:r>
              <a:rPr sz="2000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java</a:t>
            </a:r>
            <a:r>
              <a:rPr sz="2000" spc="-3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명령어로</a:t>
            </a:r>
            <a:r>
              <a:rPr sz="2000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8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sz="2000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5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가능</a:t>
            </a:r>
            <a:endParaRPr sz="2000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755650" lvl="1" indent="-285750">
              <a:spcBef>
                <a:spcPts val="635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1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mvn</a:t>
            </a:r>
            <a:r>
              <a:rPr sz="2000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package</a:t>
            </a:r>
            <a:endParaRPr sz="2000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13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java </a:t>
            </a:r>
            <a:r>
              <a:rPr lang="en-US" altLang="ko-KR" sz="2000" spc="-1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–</a:t>
            </a:r>
            <a:r>
              <a:rPr sz="2000" spc="-1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jar</a:t>
            </a:r>
            <a:r>
              <a:rPr lang="en-US" sz="2000" spc="-1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</a:t>
            </a:r>
            <a:r>
              <a:rPr sz="2000" spc="-48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5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target/myapp.war</a:t>
            </a:r>
            <a:endParaRPr sz="20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155700" lvl="2" indent="-228600">
              <a:spcBef>
                <a:spcPts val="640"/>
              </a:spcBef>
              <a:buFont typeface="Arial"/>
              <a:buChar char="•"/>
              <a:tabLst>
                <a:tab pos="1155700" algn="l"/>
              </a:tabLst>
            </a:pPr>
            <a:r>
              <a:rPr sz="2000" spc="-114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임베디드 톰캣으로</a:t>
            </a:r>
            <a:r>
              <a:rPr sz="2000" spc="-49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5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endParaRPr sz="2000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155700" lvl="2" indent="-228600">
              <a:spcBef>
                <a:spcPts val="520"/>
              </a:spcBef>
              <a:buFont typeface="Arial"/>
              <a:buChar char="•"/>
              <a:tabLst>
                <a:tab pos="1155700" algn="l"/>
              </a:tabLst>
            </a:pPr>
            <a:r>
              <a:rPr sz="2000" spc="-1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생성된</a:t>
            </a:r>
            <a:r>
              <a:rPr sz="2000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14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war를</a:t>
            </a:r>
            <a:r>
              <a:rPr sz="2000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7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일반</a:t>
            </a:r>
            <a:r>
              <a:rPr sz="2000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WAS에</a:t>
            </a:r>
            <a:r>
              <a:rPr sz="2000" spc="-3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14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배포해도</a:t>
            </a:r>
            <a:r>
              <a:rPr sz="2000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됨</a:t>
            </a:r>
          </a:p>
          <a:p>
            <a:pPr marL="355600" indent="-342900"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14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war가</a:t>
            </a:r>
            <a:r>
              <a:rPr sz="2000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8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아닌</a:t>
            </a:r>
            <a:r>
              <a:rPr sz="2000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jar</a:t>
            </a:r>
            <a:r>
              <a:rPr sz="2000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타입으로도</a:t>
            </a:r>
            <a:r>
              <a:rPr sz="2000" spc="-31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2000" spc="-15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가능</a:t>
            </a:r>
            <a:endParaRPr sz="2000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74943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3008784" y="594926"/>
            <a:ext cx="374441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ko-KR" altLang="en-US" sz="2000" kern="0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</a:t>
            </a:r>
            <a:r>
              <a:rPr kumimoji="0" lang="ko-KR" altLang="en-US" sz="2000" kern="0" spc="-4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000" kern="0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기능에</a:t>
            </a:r>
            <a:r>
              <a:rPr kumimoji="0" lang="ko-KR" altLang="en-US" sz="20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000" kern="0" spc="-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대한</a:t>
            </a:r>
            <a:r>
              <a:rPr kumimoji="0" lang="ko-KR" altLang="en-US" sz="2000" kern="0" spc="-4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000" kern="0" spc="-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</a:t>
            </a:r>
            <a:r>
              <a:rPr kumimoji="0" lang="ko-KR" altLang="en-US" sz="2000" kern="0" spc="-4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000" kern="0" spc="-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r>
              <a:rPr kumimoji="0" lang="ko-KR" altLang="en-US" sz="2000" kern="0" spc="-42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20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kumimoji="0" lang="ko-KR" altLang="en-US" sz="20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80792" y="980728"/>
            <a:ext cx="3514001" cy="5198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9147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72733" y="684821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간편한 설정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44" y="1154504"/>
            <a:ext cx="3463796" cy="43457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0602" y="921975"/>
            <a:ext cx="4036682" cy="757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구동 시 조건에 의한 자동 설정이 거의 완벽하게 이루어짐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개발자는 필요한 부분만 재정의 하거나 추가하면 됨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고도의 추상화 및 퍼사드 패턴 구현으로 코드의 단순화 가져옴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7549" y="167120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간단한 배포서버 구축</a:t>
            </a:r>
            <a:endParaRPr lang="en-US" altLang="ko-KR" sz="1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1221" y="1883369"/>
            <a:ext cx="3041217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단독 어플리케이션만으로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배포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-jar ~~~.jar</a:t>
            </a: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실행시키면 웹서버 구축 끝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0522" y="2463288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편리한 의존성 관리</a:t>
            </a:r>
            <a:endParaRPr lang="en-US" altLang="ko-KR" sz="1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1221" y="2722016"/>
            <a:ext cx="4552849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의존성에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호환성을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전혀 고려하지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않아도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되고 최적의 버전관리를 해 줌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교체하고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싶은 의존성이 있다면 제외</a:t>
            </a: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(exclude)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시킬수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있고 유연한 설정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2733" y="3327384"/>
            <a:ext cx="2276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강력해진 자바 기반 환경 설정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2733" y="3551472"/>
            <a:ext cx="3408305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application.properties/application.yml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디테일한 설정 제공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단순 심플한 명령어로 실행환경 구성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4864" y="4119472"/>
            <a:ext cx="1547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손쉬운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Securiry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6995" y="4356957"/>
            <a:ext cx="42995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암호화 등의 고난이도 수준의 보안 시스템이 </a:t>
            </a: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분이면 구축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손쉬운 확장으로 전역 및 메소드 레벨의 강력한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Security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구축 가능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2733" y="4979448"/>
            <a:ext cx="1300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심플한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4864" y="5235155"/>
            <a:ext cx="30428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개발하는 것이 더욱 간편심플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</a:t>
            </a:r>
            <a:r>
              <a:rPr lang="en-US" altLang="ko-KR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툴 제공으로 생산성 있는 개발 가능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70602" y="5751284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Actuator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72733" y="5978280"/>
            <a:ext cx="1665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자체 운영 모니터링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128464" y="684821"/>
            <a:ext cx="6480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ko-KR" altLang="en-US" sz="2000" kern="0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요약</a:t>
            </a:r>
            <a:endParaRPr kumimoji="0" lang="ko-KR" altLang="en-US" sz="20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 bwMode="auto">
          <a:xfrm flipV="1">
            <a:off x="920552" y="710263"/>
            <a:ext cx="0" cy="5455041"/>
          </a:xfrm>
          <a:prstGeom prst="line">
            <a:avLst/>
          </a:prstGeom>
          <a:noFill/>
          <a:ln w="1270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4470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8"/>
          <p:cNvSpPr txBox="1"/>
          <p:nvPr/>
        </p:nvSpPr>
        <p:spPr>
          <a:xfrm>
            <a:off x="2504728" y="692696"/>
            <a:ext cx="559044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입문 서적들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최소한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개는 꼭 정독 하자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!!</a:t>
            </a:r>
            <a:endParaRPr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628800"/>
            <a:ext cx="5577347" cy="44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4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49996" y="692696"/>
            <a:ext cx="4333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연계 기술들</a:t>
            </a:r>
            <a:endParaRPr lang="ko-KR" altLang="en-US" sz="4000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700808"/>
            <a:ext cx="5088566" cy="3816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17096" y="1700808"/>
            <a:ext cx="35028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REST API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Thymeleaf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Test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/ Docker 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/ Git Hub</a:t>
            </a:r>
            <a:endParaRPr lang="en-US" altLang="ko-KR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27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2720" y="2780928"/>
            <a:ext cx="5227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  <a:endParaRPr lang="ko-KR" altLang="en-US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656000"/>
            <a:ext cx="1173187" cy="117318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65168" y="2611651"/>
            <a:ext cx="2056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Persistence </a:t>
            </a: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39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3" y="3356992"/>
            <a:ext cx="3303714" cy="24530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764704"/>
            <a:ext cx="3195161" cy="2453022"/>
          </a:xfrm>
          <a:prstGeom prst="rect">
            <a:avLst/>
          </a:prstGeom>
        </p:spPr>
      </p:pic>
      <p:sp>
        <p:nvSpPr>
          <p:cNvPr id="7" name="Text Box 216"/>
          <p:cNvSpPr txBox="1">
            <a:spLocks noChangeArrowheads="1"/>
          </p:cNvSpPr>
          <p:nvPr/>
        </p:nvSpPr>
        <p:spPr bwMode="auto">
          <a:xfrm>
            <a:off x="4052771" y="4293096"/>
            <a:ext cx="5205606" cy="13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글로벌 기업 및 국내 메이저 기업은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점차적으로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를 적극 활용하고 있으며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 비중을 계속해서 줄여가고 있다</a:t>
            </a:r>
            <a:endParaRPr lang="en-US" altLang="ko-KR" sz="18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31" y="799519"/>
            <a:ext cx="5925687" cy="2650630"/>
          </a:xfrm>
          <a:prstGeom prst="rect">
            <a:avLst/>
          </a:prstGeom>
        </p:spPr>
      </p:pic>
      <p:sp>
        <p:nvSpPr>
          <p:cNvPr id="11" name="Text Box 216"/>
          <p:cNvSpPr txBox="1">
            <a:spLocks noChangeArrowheads="1"/>
          </p:cNvSpPr>
          <p:nvPr/>
        </p:nvSpPr>
        <p:spPr bwMode="auto">
          <a:xfrm>
            <a:off x="4232920" y="3463356"/>
            <a:ext cx="5230966" cy="422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전 세계 </a:t>
            </a: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Persistence 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분포율</a:t>
            </a:r>
            <a:endParaRPr lang="en-US" altLang="ko-KR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7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1280592" y="764704"/>
            <a:ext cx="684076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왜 </a:t>
            </a: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해야 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하는가</a:t>
            </a:r>
            <a:r>
              <a: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중심적인 개발에서 객체 중심으로 개발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유지보수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패러다임의 불일치 해결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접근 추상화와 벤더 독립성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표준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07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8544" y="2852936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</a:t>
            </a:r>
            <a:r>
              <a:rPr lang="en-US" altLang="ko-KR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</a:t>
            </a:r>
            <a:endParaRPr lang="ko-KR" altLang="en-US" sz="4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08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988840"/>
            <a:ext cx="8496300" cy="3543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36776" y="908720"/>
            <a:ext cx="3211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34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77106" y="836712"/>
            <a:ext cx="3694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영속성 이해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700808"/>
            <a:ext cx="7901136" cy="425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2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>
            <a:spLocks/>
          </p:cNvSpPr>
          <p:nvPr/>
        </p:nvSpPr>
        <p:spPr>
          <a:xfrm>
            <a:off x="3368824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6536" y="1700808"/>
            <a:ext cx="8320232" cy="4213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9186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848544" y="1700808"/>
            <a:ext cx="8214797" cy="4405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3335762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조회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52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2923" y="836712"/>
            <a:ext cx="6981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Architecture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4" y="1988840"/>
            <a:ext cx="483937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416496" y="836712"/>
            <a:ext cx="8928992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엄청 많이 하는 질문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프레임워크를 사용하면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데이터베이스는 잘 몰라도 되나요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성능이 느리진 않나요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쿼리처럼 매우 복잡한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어떻게 하나요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어떤 차이가 있나요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하이버네이트 프레임워크를 신뢰할 수 있나요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 주위에는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MyBatis(iBatis, myBatis)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사용하는데요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학습곡선이 높다고 하던데요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40478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879" y="2060848"/>
            <a:ext cx="53112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독보적인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전반적인 원리 및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고급 주제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다룸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사용을 위한 필수 학습</a:t>
            </a:r>
            <a:endParaRPr lang="en-US" altLang="ko-KR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80" y="747328"/>
            <a:ext cx="3960440" cy="53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1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2844" y="705470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844824"/>
            <a:ext cx="7329264" cy="41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1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060848"/>
            <a:ext cx="8096250" cy="38576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908720"/>
            <a:ext cx="5372850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3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2760" y="2780928"/>
            <a:ext cx="49359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692524"/>
            <a:ext cx="1168524" cy="11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9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1208584" y="1772816"/>
            <a:ext cx="4897755" cy="376577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6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Maven</a:t>
            </a:r>
            <a:r>
              <a:rPr lang="en-US" b="1" spc="-16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Gradle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9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 </a:t>
            </a:r>
            <a:r>
              <a:rPr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+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7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</a:t>
            </a:r>
            <a:r>
              <a:rPr lang="en-US"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Mybatis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5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JSP</a:t>
            </a:r>
            <a:r>
              <a:rPr lang="en-US" b="1" spc="-15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Template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2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Mysql / Postgres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Tomcat</a:t>
            </a:r>
            <a:r>
              <a:rPr lang="en-US"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</a:t>
            </a:r>
            <a:r>
              <a:rPr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3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Jetty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SLF4J </a:t>
            </a:r>
            <a:r>
              <a:rPr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+</a:t>
            </a:r>
            <a:r>
              <a:rPr b="1" spc="-57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Logback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JUnit,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56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Test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064568" y="1067381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02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052736"/>
            <a:ext cx="6192688" cy="467652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01072" y="1052736"/>
            <a:ext cx="459296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요청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 참조 인증 및 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Password Hashing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LDAP, Oauth2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7854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2060848"/>
            <a:ext cx="6211167" cy="3467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6736" y="980728"/>
            <a:ext cx="4394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Engine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53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6496" y="836712"/>
            <a:ext cx="91450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순수한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아닌 것이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서버의 기능적 관련 기술들에 의존하여 단독으로 프론트 엔드 개발을 할수 없다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차세대 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WAS (Jboss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Undertow)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지원하지 않는다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타임리프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(Thymeleaf)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Freemarker, Velocity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같은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Engine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 엔진들과는 차별화되는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Natural Templates - HTML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형식을 그대로 따르고 브라우저에서 그대로 확인가능</a:t>
            </a:r>
            <a:endParaRPr lang="en-US" altLang="ko-KR" sz="14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서버상에서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동작하지 않아도 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마크업 구조를 흐트려트리지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형태가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자연스럽고 태그 라이브러리에 의존하지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사용 가능한 곳에서는 언제든 편집하거나 렌더링 할 수 있다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서블릿 스펙과 관계가 없으므로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사용될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없는 곳에서도 사용된다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8595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76736" y="2276872"/>
            <a:ext cx="4632087" cy="1517341"/>
            <a:chOff x="3152800" y="2692134"/>
            <a:chExt cx="4632087" cy="1517341"/>
          </a:xfrm>
        </p:grpSpPr>
        <p:sp>
          <p:nvSpPr>
            <p:cNvPr id="3" name="TextBox 2"/>
            <p:cNvSpPr txBox="1"/>
            <p:nvPr/>
          </p:nvSpPr>
          <p:spPr>
            <a:xfrm>
              <a:off x="3152800" y="2692134"/>
              <a:ext cx="46320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Test</a:t>
              </a:r>
              <a:endParaRPr lang="ko-KR" altLang="en-US" sz="6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224808" y="3717032"/>
              <a:ext cx="401340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Test Driven Development</a:t>
              </a:r>
              <a:endParaRPr lang="ko-KR" altLang="en-US" sz="2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44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124744"/>
            <a:ext cx="4104456" cy="4289115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584848" y="1268760"/>
            <a:ext cx="610512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정의하는 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Green 2</a:t>
            </a:r>
            <a:r>
              <a:rPr lang="ko-KR" altLang="en-US" sz="16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해결하는데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Refactor 3</a:t>
            </a:r>
            <a:r>
              <a:rPr lang="ko-KR" altLang="en-US" sz="1600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작성한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코드를 </a:t>
            </a:r>
            <a:r>
              <a:rPr lang="en-US" altLang="ko-KR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Clean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25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83281" y="836712"/>
            <a:ext cx="5282215" cy="74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쉽고 간단한 테스트 환경 구현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8" y="1916832"/>
            <a:ext cx="4639322" cy="3543795"/>
          </a:xfrm>
          <a:prstGeom prst="rect">
            <a:avLst/>
          </a:prstGeom>
          <a:ln w="12700">
            <a:solidFill>
              <a:schemeClr val="accent3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069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2680" y="476672"/>
            <a:ext cx="5654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강력한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Mock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검증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툴 제공</a:t>
            </a:r>
            <a:endParaRPr lang="ko-KR" altLang="en-US" sz="32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1268760"/>
            <a:ext cx="5961806" cy="4857768"/>
          </a:xfrm>
          <a:prstGeom prst="rect">
            <a:avLst/>
          </a:prstGeom>
          <a:ln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970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484784"/>
            <a:ext cx="6537176" cy="36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836712"/>
            <a:ext cx="5207859" cy="5183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379" y="2564904"/>
            <a:ext cx="3506088" cy="148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가상화 환경 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1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2480" y="620688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OS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자원공유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성능의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99.x %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오케스트라 구축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2420888"/>
            <a:ext cx="7128793" cy="36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3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576736" y="620688"/>
            <a:ext cx="4392488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</a:t>
            </a:r>
            <a:r>
              <a:rPr 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Framework </a:t>
            </a:r>
            <a:r>
              <a:rPr lang="ko-KR" alt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 </a:t>
            </a:r>
            <a:r>
              <a:rPr lang="en-US" sz="2400" b="1" spc="-13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pom.xml</a:t>
            </a:r>
            <a:endParaRPr sz="2400" b="1" spc="-204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280" y="1124744"/>
            <a:ext cx="2798445" cy="452688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R="1918970" algn="ctr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&lt;dependencies&gt;</a:t>
            </a:r>
          </a:p>
          <a:p>
            <a:pPr marR="1831339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&lt;groupId&gt;javax.servlet.jsp&lt;/groupId&gt;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&lt;artifactId&gt;jsp-­‐api&lt;/artifactId&gt;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&lt;version&gt;2.2&lt;/version&gt;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&lt;artifactId&gt;javax.servlet-­‐api&lt;/artifactId&gt;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&lt;version&gt;3.0.1&lt;/version&gt;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&lt;artifactId&gt;spring-­‐webmvc&lt;/artifactId&gt;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&lt;artifactId&gt;spring-­‐orm&lt;/artifactId&gt;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&lt;groupId&gt;org.hibernate&lt;/groupId&gt;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&lt;artifactId&gt;hibernate-­‐entitymanager&lt;/artifactId&gt;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&lt;version&gt;4.3.7.Final&lt;/version&gt;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65658" y="1124744"/>
            <a:ext cx="2645410" cy="464229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1275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&lt;groupId&gt;com.mchange&lt;/groupId&gt;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&lt;artifactId&gt;c3p0&lt;/artifactId&gt;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&lt;version&gt;0.9.2.1&lt;/version&gt;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&lt;version&gt;5.1.30&lt;/version&gt;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&lt;artifactId&gt;spring-­‐core&lt;/artifactId&gt;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&lt;exclusions&gt;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&lt;exclusion&gt;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&lt;groupId&gt;commons-­‐logging&lt;/groupId&gt;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&lt;artifactId&gt;commons-­‐logging&lt;/artifactId&gt;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&lt;/exclusion&gt;</a:t>
            </a: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&lt;/exclusions&gt;</a:t>
            </a: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&lt;groupId&gt;org.slf4j&lt;/groupId&gt;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&lt;artifactId&gt;jcl-­‐over-­‐slf4j&lt;/artifactId&gt;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&lt;version&gt;1.7.7&lt;/version&gt;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&lt;groupId&gt;ch.qos.logback&lt;/groupId&gt;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&lt;artifactId&gt;logback-­‐classic&lt;/artifactId&gt;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&lt;version&gt;1.1.2&lt;/version&gt;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571625" algn="ctr">
              <a:lnSpc>
                <a:spcPts val="950"/>
              </a:lnSpc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60936" y="1124744"/>
            <a:ext cx="2956560" cy="446276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&lt;build&gt;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&lt;plugins&gt;</a:t>
            </a: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&lt;plugin&gt;</a:t>
            </a:r>
          </a:p>
          <a:p>
            <a:pPr marL="356870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&lt;artifactId&gt;maven-­‐compiler-­‐plugin&lt;/artifactId&gt;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&lt;version&gt;3.1&lt;/version&gt;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&lt;source&gt;1.8&lt;/source&gt;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&lt;target&gt;1.8&lt;/target&gt;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&lt;encoding&gt;uU-­‐8&lt;/encoding&gt;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&lt;/plugin&gt;</a:t>
            </a:r>
          </a:p>
          <a:p>
            <a:pPr marL="241935">
              <a:lnSpc>
                <a:spcPts val="1050"/>
              </a:lnSpc>
              <a:spcBef>
                <a:spcPts val="8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&lt;plugin&gt;</a:t>
            </a: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&lt;groupId&gt;org.eclipse.jetty&lt;/groupId&gt;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&lt;artifactId&gt;jetty-­‐maven-­‐plugin&lt;/artifactId&gt;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&lt;version&gt;9.2.6.v20141205&lt;/version&gt;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&lt;webApp&gt;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674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&lt;contextPath&gt;/&lt;/contextPath&gt;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&lt;/webApp&gt;</a:t>
            </a: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&lt;scanIntervalSeconds&gt;3&lt;/scanIntervalSeconds&gt;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&lt;/plugin&gt;</a:t>
            </a:r>
          </a:p>
          <a:p>
            <a:pPr marL="127000">
              <a:lnSpc>
                <a:spcPts val="110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&lt;/plugins&gt;</a:t>
            </a:r>
          </a:p>
          <a:p>
            <a:pPr marL="12700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&lt;/build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11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916832"/>
            <a:ext cx="9043858" cy="37501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735632" y="836712"/>
            <a:ext cx="4536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Repository 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Registry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5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60040" y="611103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Image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Container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Dockerfile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</a:t>
            </a: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420888"/>
            <a:ext cx="8100914" cy="34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132856"/>
            <a:ext cx="683990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2188" y="1988840"/>
            <a:ext cx="361534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Versioin Controll System</a:t>
            </a:r>
          </a:p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124744"/>
            <a:ext cx="4520950" cy="44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400582"/>
            <a:ext cx="7012271" cy="4686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7789" y="692696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98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200472" y="714901"/>
            <a:ext cx="9144000" cy="537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Batch / Scheduler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마이그레이션을 위한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Batch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스케줄러의 연동에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학습한다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 by Step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데이터 가공작업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ItemReader / ItemWriter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 제공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Cron Expression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설정을 통해 스케줄러 제어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대용량 데이터 일괄 작업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AMQ - RabbitMQ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AMQP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구현체이며 비동기 메시징 시스템인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RabbitMQ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 대용량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대규모 트래픽 운영방안에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독립형 서버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익스체인지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큐의 원리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작동 방식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분산처리 시스템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altLang="ko-KR" sz="9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Redis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In-Memory DB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Redis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Caching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세션 관리 등에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 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DB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레벨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패스워드 암호화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80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7240" y="411393"/>
            <a:ext cx="6437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번외 추천 기술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 수준까지 아니더라도 기본 활용 가능한 수준까지 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693349"/>
            <a:ext cx="4265640" cy="32025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6" y="3564359"/>
            <a:ext cx="2264014" cy="153256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17118" y="2204864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ReactJS</a:t>
            </a:r>
            <a:endParaRPr lang="ko-KR" altLang="en-US" sz="20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528" y="312753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NodeJS</a:t>
            </a:r>
            <a:endParaRPr lang="ko-KR" altLang="en-US" sz="2000" b="1" dirty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40" y="3564359"/>
            <a:ext cx="2600591" cy="156035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908428" y="3125815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ko-KR" altLang="en-US" sz="2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95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9313" y="1412776"/>
            <a:ext cx="764023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 is better to write once than see it a hundred times.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43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6"/>
          <p:cNvSpPr txBox="1">
            <a:spLocks noChangeArrowheads="1"/>
          </p:cNvSpPr>
          <p:nvPr/>
        </p:nvSpPr>
        <p:spPr bwMode="auto">
          <a:xfrm>
            <a:off x="272480" y="764704"/>
            <a:ext cx="4608512" cy="58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08992" y="1484784"/>
            <a:ext cx="9144000" cy="443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목표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차적으로 프로토 타입의  결과물을 완성한다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궁극적으로 웹 서비스의 기본 뼈대를 완성하고 향후 운영 플랫폼으로의 방향으로 발전시킨다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커리큘럼 및 주제를 정한다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작은 주제부터 시작한다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결과물이 너무 오래 걸리는 것은 지양한다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각자에게 커리큘럼을 배정하고 발표 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로테이션 방식으로 최소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주부터 연장 포함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최대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마다 기술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발표한 주제에 대해 회고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코드리뷰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개선점 도출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기술역량을 업그레이드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개발자는 한 주제를 마치면 다음 주제를 정하고 계속 목표를 향해 진행한다</a:t>
            </a:r>
            <a:r>
              <a:rPr lang="en-US" altLang="ko-KR" sz="1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사유로 인해 주제발표를 하지 못한 경우 다음 발표자에게 순서를 넘기고 보충한 다음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목표에 도달하기까지 각자 맡은 분량에 따른 역할과 책임을 완수하도록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010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80792" y="2363396"/>
            <a:ext cx="3631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4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 txBox="1">
            <a:spLocks noGrp="1"/>
          </p:cNvSpPr>
          <p:nvPr/>
        </p:nvSpPr>
        <p:spPr>
          <a:xfrm>
            <a:off x="2648744" y="598572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  <a:endParaRPr sz="2400" b="1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520" y="1052736"/>
            <a:ext cx="8640960" cy="4982261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&lt;?xml version="1.0" encoding="UTF-8"?&gt;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&lt;beans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xmlns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="http://www.springframework.org/schema/beans"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xmlns:xsi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="http://www.w3.org/2001/XMLSchema-instance"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://www.springframework.org/schema/beans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hlinkClick r:id="rId2" invalidUrl="http:///"/>
              </a:rPr>
              <a:t>http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hlinkClick r:id="rId3" invalidUrl="http:///"/>
              </a:rPr>
              <a:t>://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http://www.springframework.org/schema/jdbc 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http://www.springframework.org/schema/tx http://www.springframework.org/schema/tx/spring-tx-3.0.xsd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http://www.springframework.org/schema/aop http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://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transaction manager, use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JtaTransactionManager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for global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tx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id="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transactionManager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class="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org.springframework.jdbc.datasource.DataSourceTransactionManager&gt;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context:component-scan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base-package="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com.mining.app.service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enable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autowire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context:annotation-config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enable transaction demarcation with annotations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tx:annotation-driven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define the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id="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class="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org.mybatis.spring.SqlSessionFactoryBean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typeAliasesPackage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value="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com.mining.app.domain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scan for mappers and let them be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autowired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class="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org.mybatis.spring.mapper.MapperScannerConfigurer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basePackage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value="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com.mining.app.persistence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&lt;!--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 ref="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"/&gt;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&lt;/beans&gt;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503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/>
          <p:cNvSpPr txBox="1"/>
          <p:nvPr/>
        </p:nvSpPr>
        <p:spPr>
          <a:xfrm>
            <a:off x="1856656" y="1268760"/>
            <a:ext cx="6408712" cy="4846583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@EnableJpaRepositories(basePackages </a:t>
            </a:r>
            <a:r>
              <a:rPr sz="1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 "domain")  </a:t>
            </a:r>
            <a:endParaRPr lang="en-US" sz="1000" b="1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EnableWebMvc  </a:t>
            </a:r>
            <a:endParaRPr lang="en-US" sz="1000" b="1" spc="-5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@EnableTransactionManagement  </a:t>
            </a:r>
            <a:endParaRPr lang="en-US" sz="1000" b="1" spc="-5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ComponentScan(basePackages </a:t>
            </a:r>
            <a:r>
              <a:rPr sz="1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</a:t>
            </a:r>
            <a:r>
              <a:rPr sz="1000" b="1" spc="1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"controller</a:t>
            </a: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")</a:t>
            </a:r>
            <a:endParaRPr sz="1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marR="2406650" lvl="1" indent="-114935">
              <a:lnSpc>
                <a:spcPts val="10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class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Web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Conﬁg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extends WebMvcConﬁgurerAdapter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 entityManagerFactory()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endParaRPr lang="en-US" sz="1000" b="1" spc="-5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 = new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LocalContainerEntityManagerFactoryBean();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lang="en-US"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emf.setPackagesToScan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("domain");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emf.setDataSource(dataSource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());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50"/>
              </a:lnSpc>
            </a:pPr>
            <a:endParaRPr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HibernateJpaVendorAdapter adapter 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 new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HibernateJpaVendorAdapter();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adapter.setDatabase(Database.MYSQL);</a:t>
            </a:r>
            <a:endParaRPr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emf.setJpaVendorAdapter(adapter);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endParaRPr lang="en-US" sz="1000" b="1" spc="-5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return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emf;</a:t>
            </a:r>
          </a:p>
          <a:p>
            <a:pPr marL="58420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</a:p>
          <a:p>
            <a:pPr marL="584200" lvl="1">
              <a:lnSpc>
                <a:spcPts val="1000"/>
              </a:lnSpc>
            </a:pP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00"/>
              </a:lnSpc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DataSource dataSource()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ComboPooledDataSource ds = new</a:t>
            </a:r>
            <a:r>
              <a:rPr sz="1000" b="1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ComboPooledDataSource();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try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</a:p>
          <a:p>
            <a:pPr marL="81407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ds.setDriverClass("com.mysql.jdbc.Driver");</a:t>
            </a: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catch (PropertyVetoException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e) 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	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throw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new</a:t>
            </a: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RuntimeException(e);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00"/>
              </a:lnSpc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ds.setJdbcUrl("jdbc:mysql://localhost/test?characterEncoding=uU8");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ds.setUser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("root");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return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ds;</a:t>
            </a: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</a:p>
          <a:p>
            <a:pPr marL="469900" lvl="1">
              <a:lnSpc>
                <a:spcPts val="11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7" name="object 2"/>
          <p:cNvSpPr txBox="1">
            <a:spLocks noGrp="1"/>
          </p:cNvSpPr>
          <p:nvPr/>
        </p:nvSpPr>
        <p:spPr>
          <a:xfrm>
            <a:off x="2864768" y="692696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기반</a:t>
            </a:r>
            <a:endParaRPr sz="2400" b="1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85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720752" y="692696"/>
            <a:ext cx="4808984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98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web.xml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32720" y="1268760"/>
            <a:ext cx="4857750" cy="49500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69900" lvl="1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&lt;?xml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version="1.0"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encoding="UTF-­‐</a:t>
            </a:r>
            <a:r>
              <a:rPr sz="1000" b="1" spc="-35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</a:t>
            </a:r>
            <a:r>
              <a:rPr sz="1000" b="1" spc="-3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"?&gt;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&lt;servlet&gt;</a:t>
            </a: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marR="1825625" lvl="1" indent="-114935">
              <a:lnSpc>
                <a:spcPct val="75000"/>
              </a:lnSpc>
              <a:spcBef>
                <a:spcPts val="200"/>
              </a:spcBef>
            </a:pP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&lt;servlet-­‐class&gt; 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org.springframework.web.servlet.DispatcherServlet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&lt;/servlet-­‐class&gt;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&lt;param-­‐name&gt;contextClass&lt;/param-­‐name&gt;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929005" marR="5080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 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org.springframework.web.context.support.AnnotationConﬁgWebApplicationContext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800"/>
              </a:lnSpc>
            </a:pP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&lt;param-­‐name&gt;contextConﬁgLocation&lt;/param-­‐name&gt;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&lt;param-­‐value&gt;conﬁg.Conﬁg&lt;/param-­‐value&gt;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&lt;load-­‐on-­‐startup&gt;1&lt;/load-­‐on-­‐startup&gt;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&lt;/servlet&gt;</a:t>
            </a: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&lt;servlet-­‐mapping&gt;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&lt;url-­‐pattern&gt;/&lt;/url-­‐pattern&gt;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&lt;/servlet-­‐mapping&gt;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&lt;ﬁlter-­‐name&gt;encodingFilter&lt;/ﬁlter-­‐name&gt;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&lt;ﬁlter-­‐class&gt;org.springframework.web.ﬁlter.CharacterEncodingFilter&lt;/ﬁlter-­‐class&gt;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&lt;param-­‐name&gt;encoding&lt;/param-­‐name&gt;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5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&lt;param-­‐value&gt;UTF-­‐8&lt;/param-­‐value&gt;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&lt;/ﬁlter&gt;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lvl="1">
              <a:spcBef>
                <a:spcPts val="700"/>
              </a:spcBef>
            </a:pPr>
            <a:r>
              <a:rPr sz="1000" b="1" spc="-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</a:t>
            </a:r>
            <a:r>
              <a:rPr sz="1000" b="1" spc="-5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web-­‐app&gt;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904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_레이아웃">
  <a:themeElements>
    <a:clrScheme name="사용자 지정 4">
      <a:dk1>
        <a:srgbClr val="00B0F0"/>
      </a:dk1>
      <a:lt1>
        <a:srgbClr val="00B0F0"/>
      </a:lt1>
      <a:dk2>
        <a:srgbClr val="85918F"/>
      </a:dk2>
      <a:lt2>
        <a:srgbClr val="DDDDDD"/>
      </a:lt2>
      <a:accent1>
        <a:srgbClr val="00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AAAAAA"/>
      </a:accent5>
      <a:accent6>
        <a:srgbClr val="AEAEAE"/>
      </a:accent6>
      <a:hlink>
        <a:srgbClr val="FFFFFF"/>
      </a:hlink>
      <a:folHlink>
        <a:srgbClr val="777777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lnDef>
  </a:objectDefaults>
  <a:extraClrSchemeLst>
    <a:extraClrScheme>
      <a:clrScheme name="2_Blank 1">
        <a:dk1>
          <a:srgbClr val="EBE3AB"/>
        </a:dk1>
        <a:lt1>
          <a:srgbClr val="FFFFFF"/>
        </a:lt1>
        <a:dk2>
          <a:srgbClr val="003366"/>
        </a:dk2>
        <a:lt2>
          <a:srgbClr val="85918F"/>
        </a:lt2>
        <a:accent1>
          <a:srgbClr val="C1D1E0"/>
        </a:accent1>
        <a:accent2>
          <a:srgbClr val="336699"/>
        </a:accent2>
        <a:accent3>
          <a:srgbClr val="AAADB8"/>
        </a:accent3>
        <a:accent4>
          <a:srgbClr val="DADADA"/>
        </a:accent4>
        <a:accent5>
          <a:srgbClr val="DDE5ED"/>
        </a:accent5>
        <a:accent6>
          <a:srgbClr val="2D5C8A"/>
        </a:accent6>
        <a:hlink>
          <a:srgbClr val="68AE9C"/>
        </a:hlink>
        <a:folHlink>
          <a:srgbClr val="B4A42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2">
        <a:dk1>
          <a:srgbClr val="000000"/>
        </a:dk1>
        <a:lt1>
          <a:srgbClr val="FFFFFF"/>
        </a:lt1>
        <a:dk2>
          <a:srgbClr val="85918F"/>
        </a:dk2>
        <a:lt2>
          <a:srgbClr val="DDDDDD"/>
        </a:lt2>
        <a:accent1>
          <a:srgbClr val="00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AEAEAE"/>
        </a:accent6>
        <a:hlink>
          <a:srgbClr val="FFFFF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3">
        <a:dk1>
          <a:srgbClr val="000000"/>
        </a:dk1>
        <a:lt1>
          <a:srgbClr val="FFFFFF"/>
        </a:lt1>
        <a:dk2>
          <a:srgbClr val="85918F"/>
        </a:dk2>
        <a:lt2>
          <a:srgbClr val="EBE3AB"/>
        </a:lt2>
        <a:accent1>
          <a:srgbClr val="336699"/>
        </a:accent1>
        <a:accent2>
          <a:srgbClr val="C1D1E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AFBDCB"/>
        </a:accent6>
        <a:hlink>
          <a:srgbClr val="68AE9C"/>
        </a:hlink>
        <a:folHlink>
          <a:srgbClr val="D1C0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11876</TotalTime>
  <Words>2822</Words>
  <Application>Microsoft Office PowerPoint</Application>
  <PresentationFormat>A4 용지(210x297mm)</PresentationFormat>
  <Paragraphs>639</Paragraphs>
  <Slides>69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3" baseType="lpstr">
      <vt:lpstr>Gill Sans MT</vt:lpstr>
      <vt:lpstr>굴림</vt:lpstr>
      <vt:lpstr>나눔고딕</vt:lpstr>
      <vt:lpstr>나눔스퀘어 Bold</vt:lpstr>
      <vt:lpstr>나눔스퀘어 ExtraBold</vt:lpstr>
      <vt:lpstr>Malgun Gothic</vt:lpstr>
      <vt:lpstr>Malgun Gothic</vt:lpstr>
      <vt:lpstr>바탕체</vt:lpstr>
      <vt:lpstr>휴먼매직체</vt:lpstr>
      <vt:lpstr>Arial</vt:lpstr>
      <vt:lpstr>Calibri</vt:lpstr>
      <vt:lpstr>Times New Roman</vt:lpstr>
      <vt:lpstr>Wingdings</vt:lpstr>
      <vt:lpstr>표지_레이아웃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Spring Framework 설정 : pom.xml</vt:lpstr>
      <vt:lpstr>PowerPoint 프레젠테이션</vt:lpstr>
      <vt:lpstr>PowerPoint 프레젠테이션</vt:lpstr>
      <vt:lpstr>Spring Framework 설정 :  web.xml</vt:lpstr>
      <vt:lpstr>PowerPoint 프레젠테이션</vt:lpstr>
      <vt:lpstr>PowerPoint 프레젠테이션</vt:lpstr>
      <vt:lpstr>PowerPoint 프레젠테이션</vt:lpstr>
      <vt:lpstr>PowerPoint 프레젠테이션</vt:lpstr>
      <vt:lpstr>개발 플랫폼 공유 혹은 신규 작업 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개발1사업부/이승준</Manager>
  <Company>(주)굿소프트웨어랩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표준서식-파워포인트-템플릿-가로</dc:title>
  <dc:subject>ETRI 공개소프트웨어기반 가상데스크탑의 네트워크 할당 및 관리 툴 제작 프로젝트</dc:subject>
  <dc:creator>개발1사업부</dc:creator>
  <cp:keywords>OHGM-230-03</cp:keywords>
  <cp:lastModifiedBy>정수원</cp:lastModifiedBy>
  <cp:revision>1430</cp:revision>
  <cp:lastPrinted>2014-01-20T06:51:08Z</cp:lastPrinted>
  <dcterms:created xsi:type="dcterms:W3CDTF">2000-02-29T01:43:17Z</dcterms:created>
  <dcterms:modified xsi:type="dcterms:W3CDTF">2018-12-19T04:20:47Z</dcterms:modified>
  <cp:category>Ver.1.0</cp:category>
</cp:coreProperties>
</file>